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72" r:id="rId2"/>
    <p:sldId id="461" r:id="rId3"/>
    <p:sldId id="339" r:id="rId4"/>
    <p:sldId id="338" r:id="rId5"/>
    <p:sldId id="346" r:id="rId6"/>
    <p:sldId id="351" r:id="rId7"/>
    <p:sldId id="340" r:id="rId8"/>
    <p:sldId id="345" r:id="rId9"/>
    <p:sldId id="341" r:id="rId10"/>
    <p:sldId id="342" r:id="rId11"/>
    <p:sldId id="343" r:id="rId12"/>
    <p:sldId id="337" r:id="rId13"/>
    <p:sldId id="437" r:id="rId14"/>
    <p:sldId id="379" r:id="rId15"/>
    <p:sldId id="380" r:id="rId16"/>
    <p:sldId id="381" r:id="rId17"/>
    <p:sldId id="382" r:id="rId18"/>
    <p:sldId id="383" r:id="rId19"/>
    <p:sldId id="384" r:id="rId20"/>
    <p:sldId id="434" r:id="rId21"/>
    <p:sldId id="293" r:id="rId22"/>
    <p:sldId id="280" r:id="rId23"/>
    <p:sldId id="385" r:id="rId24"/>
    <p:sldId id="386" r:id="rId25"/>
    <p:sldId id="283" r:id="rId26"/>
    <p:sldId id="284" r:id="rId27"/>
    <p:sldId id="285" r:id="rId28"/>
    <p:sldId id="303" r:id="rId29"/>
    <p:sldId id="438" r:id="rId30"/>
    <p:sldId id="304" r:id="rId31"/>
    <p:sldId id="302" r:id="rId32"/>
    <p:sldId id="292" r:id="rId33"/>
    <p:sldId id="287" r:id="rId34"/>
    <p:sldId id="295" r:id="rId35"/>
    <p:sldId id="315" r:id="rId36"/>
    <p:sldId id="316" r:id="rId37"/>
    <p:sldId id="317" r:id="rId38"/>
    <p:sldId id="318" r:id="rId39"/>
    <p:sldId id="377" r:id="rId40"/>
    <p:sldId id="392" r:id="rId41"/>
    <p:sldId id="393" r:id="rId42"/>
    <p:sldId id="319" r:id="rId43"/>
    <p:sldId id="376" r:id="rId44"/>
    <p:sldId id="288" r:id="rId45"/>
    <p:sldId id="265" r:id="rId46"/>
    <p:sldId id="266" r:id="rId47"/>
    <p:sldId id="267" r:id="rId48"/>
    <p:sldId id="268" r:id="rId49"/>
    <p:sldId id="269" r:id="rId50"/>
    <p:sldId id="270" r:id="rId51"/>
    <p:sldId id="291" r:id="rId52"/>
    <p:sldId id="290" r:id="rId53"/>
    <p:sldId id="368" r:id="rId54"/>
    <p:sldId id="418" r:id="rId55"/>
    <p:sldId id="420" r:id="rId56"/>
    <p:sldId id="419" r:id="rId57"/>
    <p:sldId id="422" r:id="rId58"/>
    <p:sldId id="421" r:id="rId59"/>
    <p:sldId id="444" r:id="rId60"/>
    <p:sldId id="273" r:id="rId61"/>
    <p:sldId id="439" r:id="rId62"/>
    <p:sldId id="274" r:id="rId63"/>
    <p:sldId id="275" r:id="rId64"/>
    <p:sldId id="276" r:id="rId65"/>
    <p:sldId id="277" r:id="rId66"/>
    <p:sldId id="278" r:id="rId67"/>
    <p:sldId id="279" r:id="rId68"/>
    <p:sldId id="441" r:id="rId69"/>
    <p:sldId id="281" r:id="rId70"/>
    <p:sldId id="442" r:id="rId71"/>
    <p:sldId id="443" r:id="rId72"/>
    <p:sldId id="445" r:id="rId73"/>
    <p:sldId id="446" r:id="rId74"/>
    <p:sldId id="401" r:id="rId75"/>
    <p:sldId id="403" r:id="rId76"/>
    <p:sldId id="404" r:id="rId77"/>
    <p:sldId id="375" r:id="rId78"/>
    <p:sldId id="447" r:id="rId79"/>
    <p:sldId id="405" r:id="rId80"/>
    <p:sldId id="448" r:id="rId81"/>
    <p:sldId id="378" r:id="rId82"/>
    <p:sldId id="449" r:id="rId83"/>
    <p:sldId id="450" r:id="rId84"/>
    <p:sldId id="394" r:id="rId85"/>
    <p:sldId id="387" r:id="rId86"/>
    <p:sldId id="388" r:id="rId87"/>
    <p:sldId id="451" r:id="rId88"/>
    <p:sldId id="452" r:id="rId89"/>
    <p:sldId id="453" r:id="rId90"/>
    <p:sldId id="413" r:id="rId91"/>
    <p:sldId id="412" r:id="rId92"/>
    <p:sldId id="409" r:id="rId93"/>
    <p:sldId id="410" r:id="rId94"/>
    <p:sldId id="411" r:id="rId95"/>
    <p:sldId id="406" r:id="rId96"/>
    <p:sldId id="454" r:id="rId97"/>
    <p:sldId id="396" r:id="rId98"/>
    <p:sldId id="397" r:id="rId99"/>
    <p:sldId id="416" r:id="rId100"/>
    <p:sldId id="414" r:id="rId101"/>
    <p:sldId id="415" r:id="rId102"/>
    <p:sldId id="398" r:id="rId103"/>
    <p:sldId id="399" r:id="rId104"/>
    <p:sldId id="455" r:id="rId105"/>
    <p:sldId id="417" r:id="rId106"/>
    <p:sldId id="407" r:id="rId107"/>
    <p:sldId id="365" r:id="rId108"/>
    <p:sldId id="366" r:id="rId109"/>
    <p:sldId id="367" r:id="rId110"/>
    <p:sldId id="456" r:id="rId111"/>
    <p:sldId id="457" r:id="rId112"/>
    <p:sldId id="458" r:id="rId113"/>
    <p:sldId id="459" r:id="rId114"/>
    <p:sldId id="460" r:id="rId115"/>
    <p:sldId id="358" r:id="rId116"/>
    <p:sldId id="462" r:id="rId117"/>
    <p:sldId id="271" r:id="rId118"/>
    <p:sldId id="463" r:id="rId119"/>
    <p:sldId id="464" r:id="rId120"/>
    <p:sldId id="465" r:id="rId121"/>
    <p:sldId id="466" r:id="rId122"/>
    <p:sldId id="467" r:id="rId123"/>
    <p:sldId id="294" r:id="rId124"/>
    <p:sldId id="468" r:id="rId125"/>
    <p:sldId id="296" r:id="rId126"/>
    <p:sldId id="297" r:id="rId127"/>
    <p:sldId id="298" r:id="rId128"/>
    <p:sldId id="299" r:id="rId129"/>
    <p:sldId id="300" r:id="rId130"/>
    <p:sldId id="301" r:id="rId131"/>
    <p:sldId id="353" r:id="rId132"/>
    <p:sldId id="469" r:id="rId133"/>
    <p:sldId id="470" r:id="rId134"/>
    <p:sldId id="348" r:id="rId135"/>
    <p:sldId id="349" r:id="rId136"/>
    <p:sldId id="350" r:id="rId137"/>
    <p:sldId id="471" r:id="rId138"/>
    <p:sldId id="352" r:id="rId139"/>
    <p:sldId id="310" r:id="rId140"/>
    <p:sldId id="311" r:id="rId141"/>
    <p:sldId id="312" r:id="rId142"/>
    <p:sldId id="47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5"/>
    <p:restoredTop sz="78680" autoAdjust="0"/>
  </p:normalViewPr>
  <p:slideViewPr>
    <p:cSldViewPr snapToGrid="0" snapToObjects="1">
      <p:cViewPr varScale="1">
        <p:scale>
          <a:sx n="114" d="100"/>
          <a:sy n="114" d="100"/>
        </p:scale>
        <p:origin x="19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/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/>
        </a:p>
      </dgm:t>
    </dgm:pt>
    <dgm:pt modelId="{B9D68AAA-B98F-3644-8440-B357F221384A}">
      <dgm:prSet phldrT="[Text]" custT="1"/>
      <dgm:spPr/>
      <dgm:t>
        <a:bodyPr/>
        <a:lstStyle/>
        <a:p>
          <a:r>
            <a:rPr lang="en-US" sz="1800" dirty="0"/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/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/>
        </a:p>
      </dgm:t>
    </dgm:pt>
    <dgm:pt modelId="{3F5D8459-3061-FF45-9C59-99473FD0EB24}">
      <dgm:prSet phldrT="[Text]" custT="1"/>
      <dgm:spPr/>
      <dgm:t>
        <a:bodyPr/>
        <a:lstStyle/>
        <a:p>
          <a:r>
            <a:rPr lang="en-US" sz="1800" dirty="0"/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/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/>
        </a:p>
      </dgm:t>
    </dgm:pt>
    <dgm:pt modelId="{2C56A2E4-43CE-7E40-8F06-81B5B92535CC}">
      <dgm:prSet phldrT="[Text]" custT="1"/>
      <dgm:spPr/>
      <dgm:t>
        <a:bodyPr/>
        <a:lstStyle/>
        <a:p>
          <a:r>
            <a:rPr lang="en-US" sz="1800" dirty="0"/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/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/>
        </a:p>
      </dgm:t>
    </dgm:pt>
    <dgm:pt modelId="{A69CFDE5-9D0F-754E-81B0-B8F32D5B9F9B}">
      <dgm:prSet phldrT="[Text]" custT="1"/>
      <dgm:spPr/>
      <dgm:t>
        <a:bodyPr/>
        <a:lstStyle/>
        <a:p>
          <a:r>
            <a:rPr lang="en-US" sz="1800" dirty="0"/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/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/>
        </a:p>
      </dgm:t>
    </dgm:pt>
    <dgm:pt modelId="{088C739A-D615-674E-8200-F97F583E59D2}">
      <dgm:prSet phldrT="[Text]" custT="1"/>
      <dgm:spPr/>
      <dgm:t>
        <a:bodyPr/>
        <a:lstStyle/>
        <a:p>
          <a:r>
            <a:rPr lang="en-US" sz="1800"/>
            <a:t>Communication</a:t>
          </a:r>
          <a:endParaRPr lang="en-US" sz="1800" dirty="0"/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/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/>
        </a:p>
      </dgm:t>
    </dgm:pt>
    <dgm:pt modelId="{81E1E246-FD63-454A-8A41-2CCBE1BEA06B}">
      <dgm:prSet phldrT="[Text]" custT="1"/>
      <dgm:spPr/>
      <dgm:t>
        <a:bodyPr/>
        <a:lstStyle/>
        <a:p>
          <a:r>
            <a:rPr lang="en-US" sz="1800" dirty="0"/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/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/>
        </a:p>
      </dgm:t>
    </dgm:pt>
    <dgm:pt modelId="{0902E52A-5CCE-1844-A953-C6797B1DBFC5}">
      <dgm:prSet phldrT="[Text]" custT="1"/>
      <dgm:spPr/>
      <dgm:t>
        <a:bodyPr/>
        <a:lstStyle/>
        <a:p>
          <a:r>
            <a:rPr lang="en-US" sz="1800" dirty="0"/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/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/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50000"/>
                </a:schemeClr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Communication</a:t>
          </a:r>
          <a:endParaRPr lang="en-US" sz="1800" kern="1200" dirty="0"/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2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9E82D-4156-3D43-A4FE-B933A4DD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DB7F51C2-2920-794F-AFB4-3C2F2B742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50F42B44-A163-664A-B773-944F153AC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2F1E72-9A72-314A-88CE-8B672B11E503}" type="slidenum">
              <a:rPr lang="en-US" altLang="en-US" sz="1800"/>
              <a:pPr eaLnBrk="1" hangingPunct="1"/>
              <a:t>76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5802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04953FB-0E1D-C04C-9D18-867CB9C78D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433C54-222F-7F43-9E55-9CC652C1E53F}" type="slidenum">
              <a:rPr lang="en-US" altLang="en-US" sz="1800"/>
              <a:pPr eaLnBrk="1" hangingPunct="1"/>
              <a:t>77</a:t>
            </a:fld>
            <a:endParaRPr lang="en-US" altLang="en-US" sz="1800"/>
          </a:p>
        </p:txBody>
      </p:sp>
      <p:sp>
        <p:nvSpPr>
          <p:cNvPr id="171010" name="Text Box 2">
            <a:extLst>
              <a:ext uri="{FF2B5EF4-FFF2-40B4-BE49-F238E27FC236}">
                <a16:creationId xmlns:a16="http://schemas.microsoft.com/office/drawing/2014/main" id="{AB91DE22-669D-D046-9F96-0FDF0A5891A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14375"/>
            <a:ext cx="4689475" cy="3517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3340748C-39FA-664A-91A6-227DD67C2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E359134-74D8-9545-843B-B8CDBCB3B4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B6097D-73A2-DE49-8D90-1EAACACC9467}" type="slidenum">
              <a:rPr lang="en-US" altLang="en-US" sz="1800"/>
              <a:pPr eaLnBrk="1" hangingPunct="1"/>
              <a:t>78</a:t>
            </a:fld>
            <a:endParaRPr lang="en-US" altLang="en-US" sz="180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6FAF8C36-101C-D245-856E-BB1BAC4F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96748-97FC-0546-9814-DFEEA326F7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37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1FF2-F53D-5C4E-9575-57D656FF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D01D04B5-B8E1-F24D-9818-43F09AE6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B405729D-9CA9-9D4E-AAF3-BC9E72EC0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E0B3D1-2820-B94D-98D8-5369486051D2}" type="slidenum">
              <a:rPr lang="en-US" altLang="en-US" sz="1800"/>
              <a:pPr eaLnBrk="1" hangingPunct="1"/>
              <a:t>79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06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32243DE-13D7-ED44-A40B-6F261577527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F0D94F-3EF4-AA42-ACE9-DBF8687598D6}" type="slidenum">
              <a:rPr lang="en-US" altLang="en-US" sz="1800"/>
              <a:pPr eaLnBrk="1" hangingPunct="1"/>
              <a:t>80</a:t>
            </a:fld>
            <a:endParaRPr lang="en-US" altLang="en-US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696433E-981F-5148-A4EA-8B4690E9D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4AEB5-FE1C-3341-BF8B-7AC0B5473D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6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96C1BAF-F8A1-124C-8541-9646296D11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492601-D3FE-6B4E-B07E-09CFF2142CC3}" type="slidenum">
              <a:rPr lang="en-US" altLang="en-US" sz="1800"/>
              <a:pPr eaLnBrk="1" hangingPunct="1"/>
              <a:t>81</a:t>
            </a:fld>
            <a:endParaRPr lang="en-US" altLang="en-US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40E2A4-16B9-0C44-BBD1-4379CC90C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C8869DE-863B-F24C-873E-512B3C61B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0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B84022D2-7FF6-3F47-8C8B-E9D629172B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AB7C93-D2DE-C045-AC5B-08AF5D3EA998}" type="slidenum">
              <a:rPr lang="en-US" altLang="en-US" sz="1800"/>
              <a:pPr eaLnBrk="1" hangingPunct="1"/>
              <a:t>82</a:t>
            </a:fld>
            <a:endParaRPr lang="en-US" altLang="en-US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B63B11C-9B66-6142-ABFD-17644FAA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B365A36-ADC0-8A45-913C-1777108195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05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01B4FB75-29CE-7D4C-8890-405D89BF93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B18CA3-669A-1A4E-BF3A-2B7E1DFE6770}" type="slidenum">
              <a:rPr lang="en-US" altLang="en-US" sz="1800"/>
              <a:pPr eaLnBrk="1" hangingPunct="1"/>
              <a:t>83</a:t>
            </a:fld>
            <a:endParaRPr lang="en-US" altLang="en-US" sz="18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255A51F3-D190-E041-BC80-0CA603ECD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DEAF06-35C8-984B-B51A-88188B5B7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9460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80B4DF4-6714-294A-9CBF-4EEABC4664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69A663-0C09-BA44-BFB9-E478512DADD7}" type="slidenum">
              <a:rPr lang="en-US" altLang="en-US" sz="1800"/>
              <a:pPr eaLnBrk="1" hangingPunct="1"/>
              <a:t>84</a:t>
            </a:fld>
            <a:endParaRPr lang="en-US" altLang="en-US" sz="18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A9EA4E-1DE3-E74C-BF1D-879624F1D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47C49F-7CE1-6C46-89C8-C5DDD9FF3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15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FD26-E508-424C-8CED-C5A7D1205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8F239BA9-983E-7943-A565-DA9273D7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01FA806E-0DEE-0A45-B0C1-A30D8284C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83E633-6554-7646-BAE6-960494518B92}" type="slidenum">
              <a:rPr lang="en-US" altLang="en-US" sz="1800"/>
              <a:pPr eaLnBrk="1" hangingPunct="1"/>
              <a:t>93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169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01B8-ECD4-3F46-8C52-046FBFF4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E39688F-B15D-7144-94DD-D81CBDE3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53D605C1-3CCC-7847-9E9F-9AD7B204F6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5F7D1-16CB-4B40-8BB0-724503E1A91C}" type="slidenum">
              <a:rPr lang="en-US" altLang="en-US" sz="1800"/>
              <a:pPr eaLnBrk="1" hangingPunct="1"/>
              <a:t>94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16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C2E0465-365A-B24E-BA89-B65A6EF286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5400"/>
            <a:ext cx="2998787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FBFF9-E42A-0647-9E03-FE81BAE5042D}" type="slidenum">
              <a:rPr lang="en-US" altLang="en-US" sz="1800"/>
              <a:pPr eaLnBrk="1" hangingPunct="1"/>
              <a:t>96</a:t>
            </a:fld>
            <a:endParaRPr lang="en-US" altLang="en-US" sz="1800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E38C326-35CB-5641-8DF7-B035D8C68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4F11353-AB86-1448-87AF-7901D0B51A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Problems may be masked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Not just mistakes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What are the kinds of things that people are likely to want to change: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For example: link provision, flash crowd (simple example)</a:t>
            </a:r>
          </a:p>
        </p:txBody>
      </p:sp>
    </p:spTree>
    <p:extLst>
      <p:ext uri="{BB962C8B-B14F-4D97-AF65-F5344CB8AC3E}">
        <p14:creationId xmlns:p14="http://schemas.microsoft.com/office/powerpoint/2010/main" val="353865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77288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7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7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22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8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3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3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strategy behind our method is to leverage the fact that when an Internet host generates and sends IP packets, each generated packet contains a 16-bit IP identifier (“IP ID”) value that is intended to assist endpoints in re-assembling fragmented IPv4 packets.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1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24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For spooky scan, the user doesn't need to be end user so we adopt the word reflect from now on.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reflector must maintain a single global counter to generate IPID values regardless of destination IPs. The value of this counter at anytime reflects how many packets it has generated.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These requirements are very easy to satisfy.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26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27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87159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7067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57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6CEBBC-5686-494D-A17D-D41BC70D5E4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18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8229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6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3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60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91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57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3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urnett/web-censorship-testb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i47Wmjpj8k-mFRk-NnXXU5tmSQz8h37YxluDV8Zy9U/edit#gid=0" TargetMode="External"/><Relationship Id="rId2" Type="http://schemas.openxmlformats.org/officeDocument/2006/relationships/hyperlink" Target="http://azure.microsoft.com/en-us/documentation/articles/machine-learning-algorithm-cho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summary?doi=10.1.1.122.5901" TargetMode="External"/><Relationship Id="rId5" Type="http://schemas.openxmlformats.org/officeDocument/2006/relationships/hyperlink" Target="http://jmlr.org/papers/volume15/delgado14a/delgado14a.pdf" TargetMode="External"/><Relationship Id="rId4" Type="http://schemas.openxmlformats.org/officeDocument/2006/relationships/hyperlink" Target="http://scikit-learn.org/stable/tutorial/machine_learning_map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/>
              <a:t>Nick Feamster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</a:t>
            </a:r>
          </a:p>
          <a:p>
            <a:endParaRPr lang="en-US" dirty="0"/>
          </a:p>
          <a:p>
            <a:r>
              <a:rPr lang="en-US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2237-65E6-8443-A76F-21FC1C5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3697-800B-E147-898B-880CDFFA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100</a:t>
            </a:fld>
            <a:endParaRPr lang="en-US" altLang="en-US" sz="1400"/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41CD2D73-8683-0A49-AAFA-EACB07BC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75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1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CADB-00BD-9944-BE19-1F6A4492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What-If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9E4F3-3060-AF4F-B2DB-6BF02CAA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101</a:t>
            </a:fld>
            <a:endParaRPr lang="en-US" altLang="en-US" sz="1400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A416A9-FD65-5049-98B4-F275834E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484313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6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3C5-2550-8F45-ABB8-B6FF21E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1731-82EC-E846-B30F-5022D69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2018F6CE-627F-7340-B992-4C1CC3FC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534442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22A1-FEFD-1440-8437-514359F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EA228-7AE7-554A-B1B6-AAF135BB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103</a:t>
            </a:fld>
            <a:endParaRPr lang="en-US" altLang="en-US" sz="1400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0FFD5D95-ECFB-514F-8032-5A70EA38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814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63-D0A2-FC47-84A4-AFA296DE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Response-Time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4881E-AC79-C846-BE62-79B251A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104</a:t>
            </a:fld>
            <a:endParaRPr lang="en-US" altLang="en-US" sz="1400"/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556584A7-1F9E-4B4F-AB0E-75DC025B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73993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519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7091-3F0B-3143-8BAE-E83D782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Draining a Data Center: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919FD-A5C7-9840-891C-3E3D676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105</a:t>
            </a:fld>
            <a:endParaRPr lang="en-US" altLang="en-US" sz="140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8DA33D39-E21A-BA4F-B730-E4FB1ACA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0721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58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2DB70-DA88-BE46-8A62-211D6376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82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D20C-4EE7-FA4F-82FA-195A272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5103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3" y="1600200"/>
            <a:ext cx="5313362" cy="48355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60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62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4484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 only way to solve problems</a:t>
            </a:r>
          </a:p>
          <a:p>
            <a:endParaRPr lang="en-US" dirty="0"/>
          </a:p>
          <a:p>
            <a:r>
              <a:rPr lang="en-US" strike="sngStrike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89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422400"/>
            <a:ext cx="5805487" cy="5175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39888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0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460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600200"/>
            <a:ext cx="4773612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81238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35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151232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for Networking: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39608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40795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742EA4-F8F3-2F4B-B744-CE4B0B1C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53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Control of Online Speech</a:t>
            </a:r>
          </a:p>
        </p:txBody>
      </p:sp>
    </p:spTree>
    <p:extLst>
      <p:ext uri="{BB962C8B-B14F-4D97-AF65-F5344CB8AC3E}">
        <p14:creationId xmlns:p14="http://schemas.microsoft.com/office/powerpoint/2010/main" val="4251729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" y="1590862"/>
            <a:ext cx="8486299" cy="347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4871" y="1700358"/>
            <a:ext cx="7415928" cy="9752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/>
              <a:t>sing Web </a:t>
            </a:r>
            <a:r>
              <a:rPr lang="en-US" sz="3200" dirty="0"/>
              <a:t>B</a:t>
            </a:r>
            <a:r>
              <a:rPr lang="en" sz="3200" dirty="0"/>
              <a:t>rowsers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118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2" y="2184512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4685916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3" y="196117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8" y="416343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5019037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3" y="3267629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468593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1357980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345786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80" y="3272845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9" y="1487926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5" y="375942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src="//encore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/task.html"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489326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43407-E73B-3C4E-94D1-B1E5EDF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How Encore </a:t>
            </a:r>
            <a:r>
              <a:rPr lang="en-US" dirty="0"/>
              <a:t>W</a:t>
            </a:r>
            <a:r>
              <a:rPr lang="en" dirty="0"/>
              <a:t>orks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119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4" y="118883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2" y="218510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4" y="3451254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212222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306762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169220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3" y="3803032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60" y="1733511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985010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SIGCOMM. </a:t>
            </a:r>
            <a:r>
              <a:rPr lang="en-US" sz="1400" dirty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883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An </a:t>
            </a:r>
            <a:r>
              <a:rPr lang="en" i="1" dirty="0"/>
              <a:t>origin</a:t>
            </a:r>
            <a:r>
              <a:rPr lang="en" dirty="0"/>
              <a:t> is a tuple: (protocol, hostname, port)</a:t>
            </a:r>
          </a:p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</a:t>
            </a:r>
            <a:r>
              <a:rPr lang="en" dirty="0"/>
              <a:t> → (https, twitter.com, 443)</a:t>
            </a:r>
            <a:endParaRPr dirty="0"/>
          </a:p>
          <a:p>
            <a:r>
              <a:rPr lang="en" dirty="0"/>
              <a:t>Browsers prevent cross-origin data reads:</a:t>
            </a:r>
          </a:p>
          <a:p>
            <a:pPr marL="571500"/>
            <a:r>
              <a:rPr lang="en" dirty="0"/>
              <a:t>AJAX requests</a:t>
            </a:r>
          </a:p>
          <a:p>
            <a:pPr marL="571500"/>
            <a:r>
              <a:rPr lang="en" dirty="0"/>
              <a:t>Inspection of iframe contents</a:t>
            </a:r>
          </a:p>
          <a:p>
            <a:pPr marL="571500"/>
            <a:r>
              <a:rPr lang="en" dirty="0"/>
              <a:t>Cookies and local storage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ame-</a:t>
            </a:r>
            <a:r>
              <a:rPr lang="en-US" dirty="0"/>
              <a:t>O</a:t>
            </a:r>
            <a:r>
              <a:rPr lang="en" dirty="0"/>
              <a:t>rigin </a:t>
            </a:r>
            <a:r>
              <a:rPr lang="en-US" dirty="0"/>
              <a:t>P</a:t>
            </a:r>
            <a:r>
              <a:rPr lang="en" dirty="0"/>
              <a:t>olicy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669019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dirty="0"/>
              <a:t>It only needs to know whether a URL loaded.</a:t>
            </a:r>
          </a:p>
          <a:p>
            <a:pPr marL="571500"/>
            <a:r>
              <a:rPr lang="en" dirty="0"/>
              <a:t>Restrictions on resource embedding are looser.</a:t>
            </a:r>
            <a:endParaRPr lang="en-US" dirty="0"/>
          </a:p>
          <a:p>
            <a:pPr marL="571500"/>
            <a:endParaRPr dirty="0"/>
          </a:p>
          <a:p>
            <a:r>
              <a:rPr lang="en" dirty="0"/>
              <a:t>Examples:</a:t>
            </a:r>
          </a:p>
          <a:p>
            <a:pPr marL="571500"/>
            <a:r>
              <a:rPr lang="en" dirty="0"/>
              <a:t>Images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&lt;img&gt;</a:t>
            </a:r>
          </a:p>
          <a:p>
            <a:pPr marL="571500"/>
            <a:r>
              <a:rPr lang="en" dirty="0"/>
              <a:t>Style sheets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&lt;style&gt;</a:t>
            </a:r>
          </a:p>
          <a:p>
            <a:pPr marL="571500"/>
            <a:r>
              <a:rPr lang="en" dirty="0"/>
              <a:t>Arbitrary content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&lt;iframe&gt;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600" dirty="0"/>
              <a:t>Encore </a:t>
            </a:r>
            <a:r>
              <a:rPr lang="en-US" sz="3600" dirty="0"/>
              <a:t>D</a:t>
            </a:r>
            <a:r>
              <a:rPr lang="en" sz="3600" dirty="0"/>
              <a:t>oesn’t </a:t>
            </a:r>
            <a:r>
              <a:rPr lang="en-US" sz="3600" dirty="0"/>
              <a:t>N</a:t>
            </a:r>
            <a:r>
              <a:rPr lang="en" sz="3600" dirty="0"/>
              <a:t>eed to </a:t>
            </a:r>
            <a:r>
              <a:rPr lang="en-US" sz="3600" dirty="0"/>
              <a:t>R</a:t>
            </a:r>
            <a:r>
              <a:rPr lang="en" sz="3600" dirty="0"/>
              <a:t>ead </a:t>
            </a:r>
            <a:r>
              <a:rPr lang="en-US" sz="3600" dirty="0"/>
              <a:t>D</a:t>
            </a:r>
            <a:r>
              <a:rPr lang="en" sz="3600" dirty="0"/>
              <a:t>ata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629421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AF39D-7281-8742-BC09-9B226D5C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200" dirty="0"/>
              <a:t>Ways </a:t>
            </a:r>
            <a:r>
              <a:rPr lang="en" sz="3200" dirty="0"/>
              <a:t>to </a:t>
            </a:r>
            <a:r>
              <a:rPr lang="en-US" sz="3200" dirty="0"/>
              <a:t>C</a:t>
            </a:r>
            <a:r>
              <a:rPr lang="en" sz="3200" dirty="0"/>
              <a:t>ensor Twitter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122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2368074" y="2102301"/>
            <a:ext cx="3591216" cy="2751084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5673003" y="1775475"/>
            <a:ext cx="2008499" cy="1715850"/>
            <a:chOff x="5673000" y="1299225"/>
            <a:chExt cx="2008499" cy="1715850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350" y="1299225"/>
              <a:ext cx="691799" cy="890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 txBox="1"/>
            <p:nvPr/>
          </p:nvSpPr>
          <p:spPr>
            <a:xfrm>
              <a:off x="5673000" y="21576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DNS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resolver</a:t>
              </a: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5551928" y="4321176"/>
            <a:ext cx="2008499" cy="1684375"/>
            <a:chOff x="5551925" y="3527299"/>
            <a:chExt cx="2008499" cy="1684375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twitter.com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server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227553" y="2815774"/>
            <a:ext cx="2008499" cy="1310096"/>
            <a:chOff x="401200" y="2232385"/>
            <a:chExt cx="2008499" cy="1310096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553" y="2232385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401200" y="3015081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User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941928" y="1700872"/>
            <a:ext cx="4146299" cy="948629"/>
            <a:chOff x="1941925" y="1072220"/>
            <a:chExt cx="4146299" cy="948629"/>
          </a:xfrm>
        </p:grpSpPr>
        <p:cxnSp>
          <p:nvCxnSpPr>
            <p:cNvPr id="187" name="Shape 187"/>
            <p:cNvCxnSpPr/>
            <p:nvPr/>
          </p:nvCxnSpPr>
          <p:spPr>
            <a:xfrm rot="10800000" flipH="1">
              <a:off x="1941925" y="141214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8" name="Shape 188"/>
            <p:cNvSpPr txBox="1"/>
            <p:nvPr/>
          </p:nvSpPr>
          <p:spPr>
            <a:xfrm rot="-484347">
              <a:off x="2323234" y="1283093"/>
              <a:ext cx="30357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Q: twitter.com?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941928" y="2109669"/>
            <a:ext cx="4146299" cy="965541"/>
            <a:chOff x="1941925" y="1481018"/>
            <a:chExt cx="4146299" cy="965541"/>
          </a:xfrm>
        </p:grpSpPr>
        <p:cxnSp>
          <p:nvCxnSpPr>
            <p:cNvPr id="190" name="Shape 190"/>
            <p:cNvCxnSpPr/>
            <p:nvPr/>
          </p:nvCxnSpPr>
          <p:spPr>
            <a:xfrm flipH="1">
              <a:off x="1941925" y="183785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1" name="Shape 191"/>
            <p:cNvSpPr txBox="1"/>
            <p:nvPr/>
          </p:nvSpPr>
          <p:spPr>
            <a:xfrm rot="-484443">
              <a:off x="2778139" y="1670591"/>
              <a:ext cx="27318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R: 185.45.5.43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015400" y="2919955"/>
            <a:ext cx="3967800" cy="1083871"/>
            <a:chOff x="2015400" y="2291303"/>
            <a:chExt cx="3967800" cy="1083871"/>
          </a:xfrm>
        </p:grpSpPr>
        <p:cxnSp>
          <p:nvCxnSpPr>
            <p:cNvPr id="193" name="Shape 193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4" name="Shape 194"/>
            <p:cNvSpPr txBox="1"/>
            <p:nvPr/>
          </p:nvSpPr>
          <p:spPr>
            <a:xfrm rot="630961">
              <a:off x="2475631" y="25645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2031174" y="3284243"/>
            <a:ext cx="3967800" cy="1095149"/>
            <a:chOff x="2031174" y="2655591"/>
            <a:chExt cx="3967800" cy="1095149"/>
          </a:xfrm>
        </p:grpSpPr>
        <p:cxnSp>
          <p:nvCxnSpPr>
            <p:cNvPr id="196" name="Shape 196"/>
            <p:cNvCxnSpPr/>
            <p:nvPr/>
          </p:nvCxnSpPr>
          <p:spPr>
            <a:xfrm rot="10800000">
              <a:off x="2031174" y="30157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 rot="630961">
              <a:off x="2413056" y="29287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SYN-ACK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2015400" y="3758155"/>
            <a:ext cx="3967800" cy="1083871"/>
            <a:chOff x="2015400" y="3129503"/>
            <a:chExt cx="3967800" cy="1083871"/>
          </a:xfrm>
        </p:grpSpPr>
        <p:cxnSp>
          <p:nvCxnSpPr>
            <p:cNvPr id="199" name="Shape 199"/>
            <p:cNvCxnSpPr/>
            <p:nvPr/>
          </p:nvCxnSpPr>
          <p:spPr>
            <a:xfrm>
              <a:off x="2015400" y="34783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 rot="630961">
              <a:off x="2475631" y="34027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GET /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2031174" y="4122443"/>
            <a:ext cx="3967800" cy="1095149"/>
            <a:chOff x="2031174" y="3493791"/>
            <a:chExt cx="3967800" cy="1095149"/>
          </a:xfrm>
        </p:grpSpPr>
        <p:cxnSp>
          <p:nvCxnSpPr>
            <p:cNvPr id="202" name="Shape 202"/>
            <p:cNvCxnSpPr/>
            <p:nvPr/>
          </p:nvCxnSpPr>
          <p:spPr>
            <a:xfrm rot="10800000">
              <a:off x="2031174" y="38539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3" name="Shape 203"/>
            <p:cNvSpPr txBox="1"/>
            <p:nvPr/>
          </p:nvSpPr>
          <p:spPr>
            <a:xfrm rot="630961">
              <a:off x="2413056" y="37669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200 OK</a:t>
              </a: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626603" y="1335152"/>
            <a:ext cx="7540375" cy="4665675"/>
            <a:chOff x="626600" y="477900"/>
            <a:chExt cx="7540375" cy="4665675"/>
          </a:xfrm>
        </p:grpSpPr>
        <p:sp>
          <p:nvSpPr>
            <p:cNvPr id="205" name="Shape 205"/>
            <p:cNvSpPr/>
            <p:nvPr/>
          </p:nvSpPr>
          <p:spPr>
            <a:xfrm>
              <a:off x="626600" y="987675"/>
              <a:ext cx="7054799" cy="41559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034675" y="477900"/>
              <a:ext cx="3132300" cy="5097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4958478" y="1610627"/>
            <a:ext cx="2879999" cy="12644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NXDOMAIN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Drop request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Inject response</a:t>
            </a:r>
          </a:p>
        </p:txBody>
      </p:sp>
      <p:sp>
        <p:nvSpPr>
          <p:cNvPr id="208" name="Shape 208"/>
          <p:cNvSpPr/>
          <p:nvPr/>
        </p:nvSpPr>
        <p:spPr>
          <a:xfrm>
            <a:off x="3321128" y="4664650"/>
            <a:ext cx="2215199" cy="1185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GET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 302</a:t>
            </a:r>
          </a:p>
        </p:txBody>
      </p:sp>
      <p:sp>
        <p:nvSpPr>
          <p:cNvPr id="209" name="Shape 209"/>
          <p:cNvSpPr/>
          <p:nvPr/>
        </p:nvSpPr>
        <p:spPr>
          <a:xfrm>
            <a:off x="5034675" y="3554702"/>
            <a:ext cx="2154300" cy="8246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SYN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3028000" y="2760826"/>
            <a:ext cx="1596300" cy="1250288"/>
            <a:chOff x="147512" y="3566450"/>
            <a:chExt cx="1596300" cy="1250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147512" y="43616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4958478" y="1071000"/>
            <a:ext cx="28799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Domains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034675" y="3014900"/>
            <a:ext cx="21543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IP addresses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321128" y="4122454"/>
            <a:ext cx="22151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110074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3" grpId="0"/>
      <p:bldP spid="214" grpId="0"/>
      <p:bldP spid="2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227553" y="1071000"/>
            <a:ext cx="7939425" cy="4934550"/>
            <a:chOff x="227550" y="213750"/>
            <a:chExt cx="7939425" cy="4934550"/>
          </a:xfrm>
        </p:grpSpPr>
        <p:sp>
          <p:nvSpPr>
            <p:cNvPr id="278" name="Shape 278"/>
            <p:cNvSpPr/>
            <p:nvPr/>
          </p:nvSpPr>
          <p:spPr>
            <a:xfrm>
              <a:off x="2368074" y="1245051"/>
              <a:ext cx="3591216" cy="2751084"/>
            </a:xfrm>
            <a:prstGeom prst="cloud">
              <a:avLst/>
            </a:prstGeom>
            <a:solidFill>
              <a:srgbClr val="EFEFEF"/>
            </a:solidFill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5673000" y="918225"/>
              <a:ext cx="2008499" cy="1715850"/>
              <a:chOff x="5673000" y="1299225"/>
              <a:chExt cx="2008499" cy="1715850"/>
            </a:xfrm>
          </p:grpSpPr>
          <p:pic>
            <p:nvPicPr>
              <p:cNvPr id="280" name="Shape 2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1350" y="1299225"/>
                <a:ext cx="691799" cy="890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Shape 281"/>
              <p:cNvSpPr txBox="1"/>
              <p:nvPr/>
            </p:nvSpPr>
            <p:spPr>
              <a:xfrm>
                <a:off x="5673000" y="21576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DNS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resolver</a:t>
                </a:r>
              </a:p>
            </p:txBody>
          </p:sp>
        </p:grpSp>
        <p:grpSp>
          <p:nvGrpSpPr>
            <p:cNvPr id="282" name="Shape 282"/>
            <p:cNvGrpSpPr/>
            <p:nvPr/>
          </p:nvGrpSpPr>
          <p:grpSpPr>
            <a:xfrm>
              <a:off x="5551925" y="3463924"/>
              <a:ext cx="2008499" cy="1684375"/>
              <a:chOff x="5551925" y="3527299"/>
              <a:chExt cx="2008499" cy="1684375"/>
            </a:xfrm>
          </p:grpSpPr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77875" y="3527299"/>
                <a:ext cx="756600" cy="907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Shape 284"/>
              <p:cNvSpPr txBox="1"/>
              <p:nvPr/>
            </p:nvSpPr>
            <p:spPr>
              <a:xfrm>
                <a:off x="5551925" y="43542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twitter.com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Web server</a:t>
                </a: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227550" y="1958523"/>
              <a:ext cx="2008499" cy="1310096"/>
              <a:chOff x="401200" y="2232385"/>
              <a:chExt cx="2008499" cy="1310096"/>
            </a:xfrm>
          </p:grpSpPr>
          <p:pic>
            <p:nvPicPr>
              <p:cNvPr id="286" name="Shape 28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 txBox="1"/>
              <p:nvPr/>
            </p:nvSpPr>
            <p:spPr>
              <a:xfrm>
                <a:off x="401200" y="30150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1941925" y="843620"/>
              <a:ext cx="4146299" cy="948629"/>
              <a:chOff x="1941925" y="1072220"/>
              <a:chExt cx="4146299" cy="948629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1941925" y="141214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0" name="Shape 290"/>
              <p:cNvSpPr txBox="1"/>
              <p:nvPr/>
            </p:nvSpPr>
            <p:spPr>
              <a:xfrm rot="-484347">
                <a:off x="2323234" y="1283093"/>
                <a:ext cx="30357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Q: twitter.com?</a:t>
                </a:r>
              </a:p>
            </p:txBody>
          </p:sp>
        </p:grpSp>
        <p:grpSp>
          <p:nvGrpSpPr>
            <p:cNvPr id="291" name="Shape 291"/>
            <p:cNvGrpSpPr/>
            <p:nvPr/>
          </p:nvGrpSpPr>
          <p:grpSpPr>
            <a:xfrm>
              <a:off x="1941925" y="1252418"/>
              <a:ext cx="4146299" cy="965541"/>
              <a:chOff x="1941925" y="1481018"/>
              <a:chExt cx="4146299" cy="965541"/>
            </a:xfrm>
          </p:grpSpPr>
          <p:cxnSp>
            <p:nvCxnSpPr>
              <p:cNvPr id="292" name="Shape 292"/>
              <p:cNvCxnSpPr/>
              <p:nvPr/>
            </p:nvCxnSpPr>
            <p:spPr>
              <a:xfrm flipH="1">
                <a:off x="1941925" y="183785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3" name="Shape 293"/>
              <p:cNvSpPr txBox="1"/>
              <p:nvPr/>
            </p:nvSpPr>
            <p:spPr>
              <a:xfrm rot="-484443">
                <a:off x="2778139" y="1670591"/>
                <a:ext cx="27318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R: 185.45.5.43</a:t>
                </a:r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2015400" y="2062703"/>
              <a:ext cx="3967800" cy="1083871"/>
              <a:chOff x="2015400" y="2291303"/>
              <a:chExt cx="3967800" cy="1083871"/>
            </a:xfrm>
          </p:grpSpPr>
          <p:cxnSp>
            <p:nvCxnSpPr>
              <p:cNvPr id="295" name="Shape 295"/>
              <p:cNvCxnSpPr/>
              <p:nvPr/>
            </p:nvCxnSpPr>
            <p:spPr>
              <a:xfrm>
                <a:off x="2015400" y="26401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6" name="Shape 296"/>
              <p:cNvSpPr txBox="1"/>
              <p:nvPr/>
            </p:nvSpPr>
            <p:spPr>
              <a:xfrm rot="630961">
                <a:off x="2475631" y="25645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</a:t>
                </a: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2031174" y="2426991"/>
              <a:ext cx="3967800" cy="1095149"/>
              <a:chOff x="2031174" y="2655591"/>
              <a:chExt cx="3967800" cy="1095149"/>
            </a:xfrm>
          </p:grpSpPr>
          <p:cxnSp>
            <p:nvCxnSpPr>
              <p:cNvPr id="298" name="Shape 298"/>
              <p:cNvCxnSpPr/>
              <p:nvPr/>
            </p:nvCxnSpPr>
            <p:spPr>
              <a:xfrm rot="10800000">
                <a:off x="2031174" y="30157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9" name="Shape 299"/>
              <p:cNvSpPr txBox="1"/>
              <p:nvPr/>
            </p:nvSpPr>
            <p:spPr>
              <a:xfrm rot="630961">
                <a:off x="2413056" y="29287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SYN-ACK</a:t>
                </a:r>
              </a:p>
            </p:txBody>
          </p:sp>
        </p:grpSp>
        <p:grpSp>
          <p:nvGrpSpPr>
            <p:cNvPr id="300" name="Shape 300"/>
            <p:cNvGrpSpPr/>
            <p:nvPr/>
          </p:nvGrpSpPr>
          <p:grpSpPr>
            <a:xfrm>
              <a:off x="2015400" y="2900903"/>
              <a:ext cx="3967800" cy="1083871"/>
              <a:chOff x="2015400" y="3129503"/>
              <a:chExt cx="3967800" cy="1083871"/>
            </a:xfrm>
          </p:grpSpPr>
          <p:cxnSp>
            <p:nvCxnSpPr>
              <p:cNvPr id="301" name="Shape 301"/>
              <p:cNvCxnSpPr/>
              <p:nvPr/>
            </p:nvCxnSpPr>
            <p:spPr>
              <a:xfrm>
                <a:off x="2015400" y="34783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2" name="Shape 302"/>
              <p:cNvSpPr txBox="1"/>
              <p:nvPr/>
            </p:nvSpPr>
            <p:spPr>
              <a:xfrm rot="630961">
                <a:off x="2475631" y="34027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GET /</a:t>
                </a:r>
              </a:p>
            </p:txBody>
          </p:sp>
        </p:grpSp>
        <p:grpSp>
          <p:nvGrpSpPr>
            <p:cNvPr id="303" name="Shape 303"/>
            <p:cNvGrpSpPr/>
            <p:nvPr/>
          </p:nvGrpSpPr>
          <p:grpSpPr>
            <a:xfrm>
              <a:off x="2031174" y="3265191"/>
              <a:ext cx="3967800" cy="1095149"/>
              <a:chOff x="2031174" y="3493791"/>
              <a:chExt cx="3967800" cy="1095149"/>
            </a:xfrm>
          </p:grpSpPr>
          <p:cxnSp>
            <p:nvCxnSpPr>
              <p:cNvPr id="304" name="Shape 304"/>
              <p:cNvCxnSpPr/>
              <p:nvPr/>
            </p:nvCxnSpPr>
            <p:spPr>
              <a:xfrm rot="10800000">
                <a:off x="2031174" y="38539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 rot="630961">
                <a:off x="2413056" y="37669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200 OK</a:t>
                </a:r>
              </a:p>
            </p:txBody>
          </p:sp>
        </p:grpSp>
        <p:grpSp>
          <p:nvGrpSpPr>
            <p:cNvPr id="306" name="Shape 306"/>
            <p:cNvGrpSpPr/>
            <p:nvPr/>
          </p:nvGrpSpPr>
          <p:grpSpPr>
            <a:xfrm>
              <a:off x="626600" y="477900"/>
              <a:ext cx="7540375" cy="4665675"/>
              <a:chOff x="626600" y="477900"/>
              <a:chExt cx="7540375" cy="466567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626600" y="987675"/>
                <a:ext cx="7054799" cy="41559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5034675" y="477900"/>
                <a:ext cx="3132300" cy="5097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9" name="Shape 309"/>
            <p:cNvSpPr/>
            <p:nvPr/>
          </p:nvSpPr>
          <p:spPr>
            <a:xfrm>
              <a:off x="4958475" y="753375"/>
              <a:ext cx="2879999" cy="12644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NXDOMAIN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request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Inject response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321125" y="3807400"/>
              <a:ext cx="2215199" cy="1185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GET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302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34675" y="2697450"/>
              <a:ext cx="2154300" cy="8246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SYN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958475" y="213750"/>
              <a:ext cx="28799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Domains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034675" y="2157650"/>
              <a:ext cx="21543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IP addresses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321125" y="3265204"/>
              <a:ext cx="22151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URLs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B5759-EA51-FA49-ABF4-C3F53733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Inferring 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en" sz="3200" dirty="0"/>
              <a:t>ensorship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123</a:t>
            </a:fld>
            <a:endParaRPr lang="en"/>
          </a:p>
        </p:txBody>
      </p:sp>
      <p:sp>
        <p:nvSpPr>
          <p:cNvPr id="317" name="Shape 317"/>
          <p:cNvSpPr/>
          <p:nvPr/>
        </p:nvSpPr>
        <p:spPr>
          <a:xfrm>
            <a:off x="833103" y="1788775"/>
            <a:ext cx="40343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domain</a:t>
            </a:r>
          </a:p>
        </p:txBody>
      </p:sp>
      <p:sp>
        <p:nvSpPr>
          <p:cNvPr id="318" name="Shape 318"/>
          <p:cNvSpPr/>
          <p:nvPr/>
        </p:nvSpPr>
        <p:spPr>
          <a:xfrm>
            <a:off x="175026" y="4816817"/>
            <a:ext cx="3049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Load URLs in iframe</a:t>
            </a:r>
          </a:p>
        </p:txBody>
      </p:sp>
      <p:sp>
        <p:nvSpPr>
          <p:cNvPr id="319" name="Shape 319"/>
          <p:cNvSpPr/>
          <p:nvPr/>
        </p:nvSpPr>
        <p:spPr>
          <a:xfrm>
            <a:off x="1635675" y="3530194"/>
            <a:ext cx="3322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IP</a:t>
            </a:r>
          </a:p>
        </p:txBody>
      </p:sp>
    </p:spTree>
    <p:extLst>
      <p:ext uri="{BB962C8B-B14F-4D97-AF65-F5344CB8AC3E}">
        <p14:creationId xmlns:p14="http://schemas.microsoft.com/office/powerpoint/2010/main" val="3462403385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>
                <a:solidFill>
                  <a:srgbClr val="000000"/>
                </a:solidFill>
              </a:rPr>
              <a:t>Does Encore work across browsers, platforms, and modes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How many sites can Encore measure?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What is Encore’s resource overhead?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2678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Does Encore work across browsers, platforms, and modes of filtering?</a:t>
            </a:r>
          </a:p>
          <a:p>
            <a:pPr marL="571500"/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How many sites can Encore measure?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What is Encore’s resource overhead?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094748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Recruited 17 Webmasters, 2014 May </a:t>
            </a:r>
            <a:r>
              <a:rPr lang="en-US" sz="2400" dirty="0"/>
              <a:t>–</a:t>
            </a:r>
            <a:r>
              <a:rPr lang="en" sz="2400" dirty="0"/>
              <a:t> 20</a:t>
            </a:r>
            <a:r>
              <a:rPr lang="en-US" sz="2400" dirty="0"/>
              <a:t>17</a:t>
            </a:r>
            <a:r>
              <a:rPr lang="en" sz="2400" dirty="0"/>
              <a:t> </a:t>
            </a:r>
            <a:r>
              <a:rPr lang="en-US" sz="2400" dirty="0"/>
              <a:t>Oct (Ongoing)</a:t>
            </a:r>
            <a:endParaRPr lang="en" sz="2400" dirty="0"/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Collected </a:t>
            </a:r>
            <a:r>
              <a:rPr lang="en-US" sz="2400" dirty="0"/>
              <a:t>2.6 million</a:t>
            </a:r>
            <a:r>
              <a:rPr lang="en" sz="2400" dirty="0"/>
              <a:t> measurements from </a:t>
            </a:r>
            <a:r>
              <a:rPr lang="en-US" sz="2400" dirty="0"/>
              <a:t>200,000+</a:t>
            </a:r>
            <a:r>
              <a:rPr lang="en" sz="2400" dirty="0"/>
              <a:t> unique IPs in </a:t>
            </a:r>
            <a:r>
              <a:rPr lang="en-US" sz="2400" dirty="0"/>
              <a:t>200+</a:t>
            </a:r>
            <a:r>
              <a:rPr lang="en" sz="2400" dirty="0"/>
              <a:t> countries</a:t>
            </a:r>
            <a:r>
              <a:rPr lang="en-US" sz="2400" dirty="0"/>
              <a:t> and territories</a:t>
            </a:r>
            <a:endParaRPr sz="2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Orders of magnitude more vantage point</a:t>
            </a:r>
            <a:r>
              <a:rPr lang="en-US" sz="2400" b="1" dirty="0">
                <a:solidFill>
                  <a:srgbClr val="FF0000"/>
                </a:solidFill>
              </a:rPr>
              <a:t>s than previous techniques.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Encore</a:t>
            </a:r>
            <a:r>
              <a:rPr lang="en-US" dirty="0"/>
              <a:t>:</a:t>
            </a:r>
            <a:r>
              <a:rPr lang="en" dirty="0"/>
              <a:t> </a:t>
            </a:r>
            <a:r>
              <a:rPr lang="en-US" dirty="0"/>
              <a:t>D</a:t>
            </a:r>
            <a:r>
              <a:rPr lang="en" dirty="0"/>
              <a:t>eployment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865120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Controlled experiments to verify correctness</a:t>
            </a:r>
          </a:p>
          <a:p>
            <a:pPr marL="914400" lvl="1" indent="-228600"/>
            <a:r>
              <a:rPr lang="en" sz="2400" dirty="0"/>
              <a:t>Web censorship testbed</a:t>
            </a:r>
            <a:endParaRPr lang="en-US" sz="2400" dirty="0"/>
          </a:p>
          <a:p>
            <a:pPr marL="914400" lvl="1" indent="-228600"/>
            <a:endParaRPr lang="en" sz="2400" dirty="0"/>
          </a:p>
          <a:p>
            <a:pPr marL="571500"/>
            <a:r>
              <a:rPr lang="en" sz="2400" dirty="0"/>
              <a:t>Case study with real sites</a:t>
            </a:r>
          </a:p>
          <a:p>
            <a:pPr marL="914400" lvl="1" indent="-228600"/>
            <a:r>
              <a:rPr lang="en" sz="2400" dirty="0"/>
              <a:t>Small images from Twitter, Facebook, YouTube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What Did We Measure?</a:t>
            </a:r>
            <a:endParaRPr lang="en"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800821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"/>
              <a:t>Examples:</a:t>
            </a:r>
          </a:p>
          <a:p>
            <a:pPr marL="457200" indent="-228600"/>
            <a:r>
              <a:rPr lang="en"/>
              <a:t>blackhole.noise.gatech.edu -- Drop DNS</a:t>
            </a:r>
          </a:p>
          <a:p>
            <a:pPr marL="457200" indent="-228600"/>
            <a:r>
              <a:rPr lang="en"/>
              <a:t>encore.noise.gatech.edu:8890 -- Reset TCP</a:t>
            </a:r>
          </a:p>
          <a:p>
            <a:pPr marL="457200" indent="-228600"/>
            <a:r>
              <a:rPr lang="en"/>
              <a:t>encore.noise.gatech.edu:8892 -- No censorship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github.com/sburnett/web-censorship-testbed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Web </a:t>
            </a:r>
            <a:r>
              <a:rPr lang="en-US" dirty="0"/>
              <a:t>C</a:t>
            </a:r>
            <a:r>
              <a:rPr lang="en" dirty="0"/>
              <a:t>ensorship </a:t>
            </a:r>
            <a:r>
              <a:rPr lang="en-US" dirty="0"/>
              <a:t>T</a:t>
            </a:r>
            <a:r>
              <a:rPr lang="en" dirty="0"/>
              <a:t>estbed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895816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A724C-6C2F-9B48-A402-8CE81842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Controlled </a:t>
            </a:r>
            <a:r>
              <a:rPr lang="en-US" dirty="0"/>
              <a:t>T</a:t>
            </a:r>
            <a:r>
              <a:rPr lang="en" dirty="0"/>
              <a:t>estbed </a:t>
            </a:r>
            <a:r>
              <a:rPr lang="en-US" dirty="0"/>
              <a:t>E</a:t>
            </a:r>
            <a:r>
              <a:rPr lang="en" dirty="0"/>
              <a:t>xperiments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129</a:t>
            </a:fld>
            <a:endParaRPr lang="en"/>
          </a:p>
        </p:txBody>
      </p:sp>
      <p:grpSp>
        <p:nvGrpSpPr>
          <p:cNvPr id="368" name="Shape 368"/>
          <p:cNvGrpSpPr/>
          <p:nvPr/>
        </p:nvGrpSpPr>
        <p:grpSpPr>
          <a:xfrm>
            <a:off x="457200" y="2887850"/>
            <a:ext cx="2124000" cy="1819074"/>
            <a:chOff x="447600" y="2232375"/>
            <a:chExt cx="2124000" cy="1819074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598" y="2232375"/>
              <a:ext cx="1026000" cy="12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447600" y="3371650"/>
              <a:ext cx="21240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Encore user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581203" y="2699994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Shape 372"/>
          <p:cNvGrpSpPr/>
          <p:nvPr/>
        </p:nvGrpSpPr>
        <p:grpSpPr>
          <a:xfrm>
            <a:off x="5284503" y="1693930"/>
            <a:ext cx="3859499" cy="2200950"/>
            <a:chOff x="5284500" y="897050"/>
            <a:chExt cx="3859499" cy="22009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01250" y="139909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5284500" y="2553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blackhole.noise.gatech.edu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5284500" y="89705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Emulated censor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726578" y="3943176"/>
            <a:ext cx="4160699" cy="2144400"/>
            <a:chOff x="4726575" y="3021800"/>
            <a:chExt cx="4160699" cy="2144400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93925" y="349314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4877175" y="3021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Control server</a:t>
              </a: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4726575" y="4622000"/>
              <a:ext cx="41606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encore.noise.gatech.edu:8892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336453" y="2661740"/>
            <a:ext cx="3897899" cy="978010"/>
            <a:chOff x="2336450" y="1804489"/>
            <a:chExt cx="3897899" cy="978010"/>
          </a:xfrm>
        </p:grpSpPr>
        <p:cxnSp>
          <p:nvCxnSpPr>
            <p:cNvPr id="381" name="Shape 381"/>
            <p:cNvCxnSpPr/>
            <p:nvPr/>
          </p:nvCxnSpPr>
          <p:spPr>
            <a:xfrm rot="10800000" flipH="1">
              <a:off x="2336450" y="2166599"/>
              <a:ext cx="3897899" cy="6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2" name="Shape 382"/>
            <p:cNvSpPr txBox="1"/>
            <p:nvPr/>
          </p:nvSpPr>
          <p:spPr>
            <a:xfrm rot="-543809">
              <a:off x="3115148" y="1985624"/>
              <a:ext cx="2331003" cy="3937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336453" y="3427077"/>
            <a:ext cx="3557699" cy="1402173"/>
            <a:chOff x="2336450" y="2569826"/>
            <a:chExt cx="3557699" cy="1402173"/>
          </a:xfrm>
        </p:grpSpPr>
        <p:cxnSp>
          <p:nvCxnSpPr>
            <p:cNvPr id="384" name="Shape 384"/>
            <p:cNvCxnSpPr/>
            <p:nvPr/>
          </p:nvCxnSpPr>
          <p:spPr>
            <a:xfrm>
              <a:off x="2336450" y="2782500"/>
              <a:ext cx="3557699" cy="11894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5" name="Shape 385"/>
            <p:cNvSpPr txBox="1"/>
            <p:nvPr/>
          </p:nvSpPr>
          <p:spPr>
            <a:xfrm rot="1092526">
              <a:off x="3115125" y="2924176"/>
              <a:ext cx="2331027" cy="3938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9905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B93D9-10CB-594C-A82B-79207A51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7220"/>
            <a:ext cx="8229600" cy="1143000"/>
          </a:xfrm>
        </p:spPr>
        <p:txBody>
          <a:bodyPr/>
          <a:lstStyle/>
          <a:p>
            <a:r>
              <a:rPr lang="en-US" dirty="0"/>
              <a:t>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27151139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Popular sites, often requested cross-origin</a:t>
            </a:r>
          </a:p>
          <a:p>
            <a:pPr marL="457200" indent="-228600"/>
            <a:r>
              <a:rPr lang="en"/>
              <a:t>Examples: YouTube, Facebook, Twitter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Case </a:t>
            </a:r>
            <a:r>
              <a:rPr lang="en-US" dirty="0"/>
              <a:t>S</a:t>
            </a:r>
            <a:r>
              <a:rPr lang="en" dirty="0"/>
              <a:t>tudy with </a:t>
            </a:r>
            <a:r>
              <a:rPr lang="en-US" dirty="0"/>
              <a:t>R</a:t>
            </a:r>
            <a:r>
              <a:rPr lang="en" dirty="0"/>
              <a:t>eal </a:t>
            </a:r>
            <a:r>
              <a:rPr lang="en-US" dirty="0"/>
              <a:t>S</a:t>
            </a:r>
            <a:r>
              <a:rPr lang="en" dirty="0"/>
              <a:t>ites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130</a:t>
            </a:fld>
            <a:endParaRPr lang="en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34" y="3810009"/>
            <a:ext cx="5631524" cy="1446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94" name="Shape 394"/>
          <p:cNvGrpSpPr/>
          <p:nvPr/>
        </p:nvGrpSpPr>
        <p:grpSpPr>
          <a:xfrm>
            <a:off x="685800" y="3742946"/>
            <a:ext cx="2627378" cy="574771"/>
            <a:chOff x="685800" y="2885694"/>
            <a:chExt cx="2627378" cy="574771"/>
          </a:xfrm>
        </p:grpSpPr>
        <p:grpSp>
          <p:nvGrpSpPr>
            <p:cNvPr id="395" name="Shape 395"/>
            <p:cNvGrpSpPr/>
            <p:nvPr/>
          </p:nvGrpSpPr>
          <p:grpSpPr>
            <a:xfrm>
              <a:off x="2200778" y="2911765"/>
              <a:ext cx="1112399" cy="548699"/>
              <a:chOff x="1362578" y="1159165"/>
              <a:chExt cx="1112399" cy="548699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1926278" y="1159165"/>
                <a:ext cx="548699" cy="548699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97" name="Shape 397"/>
              <p:cNvCxnSpPr>
                <a:endCxn id="396" idx="2"/>
              </p:cNvCxnSpPr>
              <p:nvPr/>
            </p:nvCxnSpPr>
            <p:spPr>
              <a:xfrm rot="10800000" flipH="1">
                <a:off x="1362578" y="1433515"/>
                <a:ext cx="563700" cy="175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98" name="Shape 398"/>
            <p:cNvSpPr txBox="1"/>
            <p:nvPr/>
          </p:nvSpPr>
          <p:spPr>
            <a:xfrm>
              <a:off x="685800" y="2885694"/>
              <a:ext cx="1743600" cy="54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/>
                <a:t>Only favicons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339850" y="3427352"/>
            <a:ext cx="8209500" cy="2304599"/>
          </a:xfrm>
          <a:prstGeom prst="rect">
            <a:avLst/>
          </a:prstGeom>
          <a:solidFill>
            <a:srgbClr val="FFFFFF">
              <a:alpha val="8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1217382" y="3321714"/>
            <a:ext cx="1547099" cy="996000"/>
            <a:chOff x="2192625" y="2284700"/>
            <a:chExt cx="1547099" cy="996000"/>
          </a:xfrm>
        </p:grpSpPr>
        <p:sp>
          <p:nvSpPr>
            <p:cNvPr id="401" name="Shape 401"/>
            <p:cNvSpPr/>
            <p:nvPr/>
          </p:nvSpPr>
          <p:spPr>
            <a:xfrm>
              <a:off x="219262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 dirty="0"/>
                <a:t>Pakistan</a:t>
              </a:r>
            </a:p>
          </p:txBody>
        </p:sp>
        <p:cxnSp>
          <p:nvCxnSpPr>
            <p:cNvPr id="402" name="Shape 402"/>
            <p:cNvCxnSpPr>
              <a:stCxn id="401" idx="0"/>
            </p:cNvCxnSpPr>
            <p:nvPr/>
          </p:nvCxnSpPr>
          <p:spPr>
            <a:xfrm rot="10800000" flipH="1">
              <a:off x="2966174" y="2284700"/>
              <a:ext cx="2715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3" name="Shape 403"/>
          <p:cNvGrpSpPr/>
          <p:nvPr/>
        </p:nvGrpSpPr>
        <p:grpSpPr>
          <a:xfrm>
            <a:off x="2487778" y="3311514"/>
            <a:ext cx="2971500" cy="1006200"/>
            <a:chOff x="3463024" y="2274500"/>
            <a:chExt cx="2971500" cy="1006200"/>
          </a:xfrm>
        </p:grpSpPr>
        <p:sp>
          <p:nvSpPr>
            <p:cNvPr id="404" name="Shape 404"/>
            <p:cNvSpPr/>
            <p:nvPr/>
          </p:nvSpPr>
          <p:spPr>
            <a:xfrm>
              <a:off x="42731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Iran</a:t>
              </a:r>
            </a:p>
          </p:txBody>
        </p:sp>
        <p:cxnSp>
          <p:nvCxnSpPr>
            <p:cNvPr id="405" name="Shape 405"/>
            <p:cNvCxnSpPr>
              <a:stCxn id="404" idx="0"/>
            </p:cNvCxnSpPr>
            <p:nvPr/>
          </p:nvCxnSpPr>
          <p:spPr>
            <a:xfrm rot="10800000">
              <a:off x="3463024" y="2284700"/>
              <a:ext cx="15837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6" name="Shape 406"/>
            <p:cNvCxnSpPr>
              <a:stCxn id="404" idx="0"/>
            </p:cNvCxnSpPr>
            <p:nvPr/>
          </p:nvCxnSpPr>
          <p:spPr>
            <a:xfrm rot="10800000">
              <a:off x="5041024" y="2274500"/>
              <a:ext cx="5700" cy="493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7" name="Shape 407"/>
            <p:cNvCxnSpPr>
              <a:stCxn id="404" idx="0"/>
            </p:cNvCxnSpPr>
            <p:nvPr/>
          </p:nvCxnSpPr>
          <p:spPr>
            <a:xfrm rot="10800000" flipH="1">
              <a:off x="5046724" y="2305400"/>
              <a:ext cx="13878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403881" y="3342414"/>
            <a:ext cx="2719649" cy="975300"/>
            <a:chOff x="5379124" y="2305400"/>
            <a:chExt cx="2719649" cy="975300"/>
          </a:xfrm>
        </p:grpSpPr>
        <p:sp>
          <p:nvSpPr>
            <p:cNvPr id="409" name="Shape 409"/>
            <p:cNvSpPr/>
            <p:nvPr/>
          </p:nvSpPr>
          <p:spPr>
            <a:xfrm>
              <a:off x="65516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China</a:t>
              </a:r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5379124" y="2346500"/>
              <a:ext cx="1946100" cy="421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1" name="Shape 411"/>
            <p:cNvCxnSpPr>
              <a:stCxn id="409" idx="0"/>
            </p:cNvCxnSpPr>
            <p:nvPr/>
          </p:nvCxnSpPr>
          <p:spPr>
            <a:xfrm rot="10800000">
              <a:off x="6608524" y="2305400"/>
              <a:ext cx="7167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4632566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-65008" y="-93784"/>
            <a:ext cx="8763000" cy="8572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Augur Key Observation: </a:t>
            </a:r>
            <a:br>
              <a:rPr lang="en-US" dirty="0"/>
            </a:br>
            <a:r>
              <a:rPr lang="en-US" dirty="0"/>
              <a:t>IP ID Increment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48" name="Shape 448"/>
          <p:cNvSpPr txBox="1">
            <a:spLocks noGrp="1"/>
          </p:cNvSpPr>
          <p:nvPr>
            <p:ph idx="1"/>
          </p:nvPr>
        </p:nvSpPr>
        <p:spPr>
          <a:xfrm>
            <a:off x="152403" y="2242275"/>
            <a:ext cx="4164089" cy="33944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000" b="1" dirty="0">
                <a:solidFill>
                  <a:srgbClr val="980000"/>
                </a:solidFill>
              </a:rPr>
              <a:t>Global IP</a:t>
            </a:r>
            <a:r>
              <a:rPr lang="en-US" sz="2000" b="1" dirty="0">
                <a:solidFill>
                  <a:srgbClr val="980000"/>
                </a:solidFill>
              </a:rPr>
              <a:t> </a:t>
            </a:r>
            <a:r>
              <a:rPr lang="en" sz="2000" b="1" dirty="0">
                <a:solidFill>
                  <a:srgbClr val="980000"/>
                </a:solidFill>
              </a:rPr>
              <a:t>ID</a:t>
            </a:r>
            <a:r>
              <a:rPr lang="en" sz="2000" dirty="0">
                <a:solidFill>
                  <a:schemeClr val="dk1"/>
                </a:solidFill>
              </a:rPr>
              <a:t> for </a:t>
            </a:r>
            <a:r>
              <a:rPr lang="en-US" sz="2000" dirty="0">
                <a:solidFill>
                  <a:schemeClr val="dk1"/>
                </a:solidFill>
              </a:rPr>
              <a:t>reflector</a:t>
            </a:r>
            <a:endParaRPr lang="en-US" sz="2000" dirty="0"/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Increments for each packet sent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We can perturb this counter from a remote location</a:t>
            </a:r>
          </a:p>
          <a:p>
            <a:pPr marL="457200" indent="-228600"/>
            <a:r>
              <a:rPr lang="en-US" sz="2200" dirty="0">
                <a:solidFill>
                  <a:schemeClr val="dk1"/>
                </a:solidFill>
              </a:rPr>
              <a:t>Continually probe reflector for IP ID value</a:t>
            </a:r>
          </a:p>
          <a:p>
            <a:pPr marL="457200" indent="-228600"/>
            <a:r>
              <a:rPr lang="en-US" sz="2200" b="1" dirty="0">
                <a:solidFill>
                  <a:schemeClr val="dk1"/>
                </a:solidFill>
              </a:rPr>
              <a:t>Spoof</a:t>
            </a:r>
            <a:r>
              <a:rPr lang="en-US" sz="2200" dirty="0">
                <a:solidFill>
                  <a:schemeClr val="dk1"/>
                </a:solidFill>
              </a:rPr>
              <a:t> packets from the measurement machine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Appear to come from reflector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31" y="2568430"/>
            <a:ext cx="4440540" cy="3146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1573" y="2280831"/>
            <a:ext cx="3691588" cy="369332"/>
          </a:xfrm>
          <a:prstGeom prst="rect">
            <a:avLst/>
          </a:prstGeom>
          <a:solidFill>
            <a:srgbClr val="D6D6D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Behavior under “normal” reachability</a:t>
            </a:r>
          </a:p>
        </p:txBody>
      </p:sp>
    </p:spTree>
    <p:extLst>
      <p:ext uri="{BB962C8B-B14F-4D97-AF65-F5344CB8AC3E}">
        <p14:creationId xmlns:p14="http://schemas.microsoft.com/office/powerpoint/2010/main" val="306131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Site</a:t>
            </a:r>
            <a:r>
              <a:rPr lang="en" sz="18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Open port an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retransmitting SYN-ACKs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E42A-7CAF-A441-BA2A-839B94C7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Augur Requirements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0" y="1916113"/>
            <a:ext cx="4271963" cy="170656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“User” (</a:t>
            </a:r>
            <a:r>
              <a:rPr lang="en" sz="24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Reflector</a:t>
            </a: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maintain a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u="sng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global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value for IP ID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0" y="3759200"/>
            <a:ext cx="8539163" cy="18319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3200400" indent="0">
              <a:spcAft>
                <a:spcPts val="10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Measurement Machine</a:t>
            </a:r>
          </a:p>
          <a:p>
            <a:pPr marL="3200400" indent="0"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be able to spoof packets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pPr/>
              <a:t>132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617988" y="2188700"/>
            <a:ext cx="808567" cy="741600"/>
            <a:chOff x="6718625" y="2022400"/>
            <a:chExt cx="808567" cy="741600"/>
          </a:xfrm>
        </p:grpSpPr>
        <p:sp>
          <p:nvSpPr>
            <p:cNvPr id="255" name="Shape 255"/>
            <p:cNvSpPr/>
            <p:nvPr/>
          </p:nvSpPr>
          <p:spPr>
            <a:xfrm>
              <a:off x="6718625" y="202240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824" y="2299824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929" y="2151554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5080116" y="2188687"/>
            <a:ext cx="805858" cy="741600"/>
            <a:chOff x="3371041" y="1238637"/>
            <a:chExt cx="805858" cy="74160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435300" y="1238637"/>
              <a:ext cx="741600" cy="741600"/>
              <a:chOff x="815950" y="3056550"/>
              <a:chExt cx="741600" cy="741600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815950" y="305655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1" name="Shape 2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29275" y="3163025"/>
                <a:ext cx="301200" cy="18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1041" y="1488853"/>
              <a:ext cx="596324" cy="382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2545722" y="4225603"/>
            <a:ext cx="860033" cy="853359"/>
            <a:chOff x="5767425" y="2769750"/>
            <a:chExt cx="741600" cy="741600"/>
          </a:xfrm>
        </p:grpSpPr>
        <p:grpSp>
          <p:nvGrpSpPr>
            <p:cNvPr id="267" name="Shape 267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268" name="Shape 268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Shape 26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Shape 2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174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</a:p>
        </p:txBody>
      </p:sp>
      <p:grpSp>
        <p:nvGrpSpPr>
          <p:cNvPr id="600" name="Shape 600"/>
          <p:cNvGrpSpPr/>
          <p:nvPr/>
        </p:nvGrpSpPr>
        <p:grpSpPr>
          <a:xfrm>
            <a:off x="6395539" y="5023923"/>
            <a:ext cx="741600" cy="741600"/>
            <a:chOff x="815950" y="3056550"/>
            <a:chExt cx="741600" cy="741600"/>
          </a:xfrm>
        </p:grpSpPr>
        <p:sp>
          <p:nvSpPr>
            <p:cNvPr id="595" name="Shape 595"/>
            <p:cNvSpPr/>
            <p:nvPr/>
          </p:nvSpPr>
          <p:spPr>
            <a:xfrm>
              <a:off x="815950" y="305655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275" y="3163025"/>
              <a:ext cx="301200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6343388" y="2581511"/>
            <a:ext cx="741600" cy="741600"/>
            <a:chOff x="2008124" y="3897175"/>
            <a:chExt cx="741600" cy="741600"/>
          </a:xfrm>
        </p:grpSpPr>
        <p:sp>
          <p:nvSpPr>
            <p:cNvPr id="603" name="Shape 603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4" name="Shape 6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Shape 608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92413" y="2493512"/>
            <a:ext cx="2614500" cy="330265"/>
            <a:chOff x="4167899" y="1146625"/>
            <a:chExt cx="2614500" cy="330265"/>
          </a:xfrm>
        </p:grpSpPr>
        <p:sp>
          <p:nvSpPr>
            <p:cNvPr id="606" name="Shape 606"/>
            <p:cNvSpPr txBox="1"/>
            <p:nvPr/>
          </p:nvSpPr>
          <p:spPr>
            <a:xfrm rot="-990">
              <a:off x="4809797" y="1146625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cxnSp>
          <p:nvCxnSpPr>
            <p:cNvPr id="607" name="Shape 607"/>
            <p:cNvCxnSpPr/>
            <p:nvPr/>
          </p:nvCxnSpPr>
          <p:spPr>
            <a:xfrm>
              <a:off x="4167899" y="1402324"/>
              <a:ext cx="26145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09" name="Shape 609"/>
            <p:cNvGrpSpPr/>
            <p:nvPr/>
          </p:nvGrpSpPr>
          <p:grpSpPr>
            <a:xfrm>
              <a:off x="4527223" y="1185099"/>
              <a:ext cx="240007" cy="291791"/>
              <a:chOff x="8451323" y="2207500"/>
              <a:chExt cx="240007" cy="2917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1" name="Shape 611"/>
              <p:cNvSpPr txBox="1"/>
              <p:nvPr/>
            </p:nvSpPr>
            <p:spPr>
              <a:xfrm>
                <a:off x="84513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1</a:t>
                </a:r>
              </a:p>
            </p:txBody>
          </p:sp>
        </p:grpSp>
      </p:grpSp>
      <p:sp>
        <p:nvSpPr>
          <p:cNvPr id="621" name="Shape 621"/>
          <p:cNvSpPr txBox="1"/>
          <p:nvPr/>
        </p:nvSpPr>
        <p:spPr>
          <a:xfrm rot="-1244">
            <a:off x="6299588" y="327764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Reflector</a:t>
            </a:r>
          </a:p>
        </p:txBody>
      </p:sp>
      <p:sp>
        <p:nvSpPr>
          <p:cNvPr id="622" name="Shape 622"/>
          <p:cNvSpPr txBox="1"/>
          <p:nvPr/>
        </p:nvSpPr>
        <p:spPr>
          <a:xfrm rot="-1244">
            <a:off x="6358463" y="5730174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30865" y="3643686"/>
            <a:ext cx="1042200" cy="2046600"/>
            <a:chOff x="6206351" y="2296800"/>
            <a:chExt cx="1042200" cy="2046600"/>
          </a:xfrm>
        </p:grpSpPr>
        <p:cxnSp>
          <p:nvCxnSpPr>
            <p:cNvPr id="596" name="Shape 596"/>
            <p:cNvCxnSpPr/>
            <p:nvPr/>
          </p:nvCxnSpPr>
          <p:spPr>
            <a:xfrm rot="10800000">
              <a:off x="7035725" y="2296800"/>
              <a:ext cx="19200" cy="20466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23" name="Shape 623"/>
            <p:cNvGrpSpPr/>
            <p:nvPr/>
          </p:nvGrpSpPr>
          <p:grpSpPr>
            <a:xfrm>
              <a:off x="6909513" y="2651642"/>
              <a:ext cx="271632" cy="291791"/>
              <a:chOff x="8735826" y="3269817"/>
              <a:chExt cx="271632" cy="291791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8767458" y="332160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5" name="Shape 625"/>
              <p:cNvSpPr txBox="1"/>
              <p:nvPr/>
            </p:nvSpPr>
            <p:spPr>
              <a:xfrm>
                <a:off x="8735826" y="326981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4</a:t>
                </a:r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 rot="-990">
              <a:off x="6206351" y="2630888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7165" y="1836607"/>
            <a:ext cx="3224325" cy="771754"/>
            <a:chOff x="3922650" y="489721"/>
            <a:chExt cx="3224325" cy="771754"/>
          </a:xfrm>
        </p:grpSpPr>
        <p:sp>
          <p:nvSpPr>
            <p:cNvPr id="592" name="Shape 592"/>
            <p:cNvSpPr/>
            <p:nvPr/>
          </p:nvSpPr>
          <p:spPr>
            <a:xfrm>
              <a:off x="3922650" y="745425"/>
              <a:ext cx="3224325" cy="516050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none" w="lg" len="lg"/>
            </a:ln>
          </p:spPr>
        </p:sp>
        <p:sp>
          <p:nvSpPr>
            <p:cNvPr id="628" name="Shape 628"/>
            <p:cNvSpPr txBox="1"/>
            <p:nvPr/>
          </p:nvSpPr>
          <p:spPr>
            <a:xfrm rot="-990">
              <a:off x="4809797" y="489721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grpSp>
          <p:nvGrpSpPr>
            <p:cNvPr id="629" name="Shape 629"/>
            <p:cNvGrpSpPr/>
            <p:nvPr/>
          </p:nvGrpSpPr>
          <p:grpSpPr>
            <a:xfrm>
              <a:off x="4498323" y="528196"/>
              <a:ext cx="268907" cy="291791"/>
              <a:chOff x="8422423" y="2207500"/>
              <a:chExt cx="268907" cy="291791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84224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6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25364" y="2035534"/>
            <a:ext cx="2904050" cy="618053"/>
            <a:chOff x="4100850" y="688647"/>
            <a:chExt cx="2904050" cy="618053"/>
          </a:xfrm>
        </p:grpSpPr>
        <p:sp>
          <p:nvSpPr>
            <p:cNvPr id="593" name="Shape 593"/>
            <p:cNvSpPr/>
            <p:nvPr/>
          </p:nvSpPr>
          <p:spPr>
            <a:xfrm>
              <a:off x="4100850" y="939150"/>
              <a:ext cx="2904050" cy="367550"/>
            </a:xfrm>
            <a:custGeom>
              <a:avLst/>
              <a:gdLst/>
              <a:ahLst/>
              <a:cxnLst/>
              <a:rect l="0" t="0" r="0" b="0"/>
              <a:pathLst>
                <a:path w="116162" h="14702" extrusionOk="0">
                  <a:moveTo>
                    <a:pt x="116162" y="14702"/>
                  </a:moveTo>
                  <a:lnTo>
                    <a:pt x="104892" y="0"/>
                  </a:lnTo>
                  <a:lnTo>
                    <a:pt x="7320" y="0"/>
                  </a:lnTo>
                  <a:lnTo>
                    <a:pt x="0" y="11523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627" name="Shape 627"/>
            <p:cNvSpPr txBox="1"/>
            <p:nvPr/>
          </p:nvSpPr>
          <p:spPr>
            <a:xfrm rot="-797">
              <a:off x="5068050" y="688647"/>
              <a:ext cx="1293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7002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  <p:grpSp>
          <p:nvGrpSpPr>
            <p:cNvPr id="632" name="Shape 632"/>
            <p:cNvGrpSpPr/>
            <p:nvPr/>
          </p:nvGrpSpPr>
          <p:grpSpPr>
            <a:xfrm>
              <a:off x="4753813" y="745432"/>
              <a:ext cx="255232" cy="287991"/>
              <a:chOff x="8376525" y="2597686"/>
              <a:chExt cx="255232" cy="287991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7</a:t>
                </a:r>
              </a:p>
            </p:txBody>
          </p:sp>
        </p:grpSp>
      </p:grpSp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64" y="5274139"/>
            <a:ext cx="596324" cy="3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113" y="5356311"/>
            <a:ext cx="358300" cy="2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 Blocking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133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6414" y="2692427"/>
            <a:ext cx="2640000" cy="344786"/>
            <a:chOff x="4391900" y="1345541"/>
            <a:chExt cx="2640000" cy="344786"/>
          </a:xfrm>
        </p:grpSpPr>
        <p:cxnSp>
          <p:nvCxnSpPr>
            <p:cNvPr id="598" name="Shape 598"/>
            <p:cNvCxnSpPr/>
            <p:nvPr/>
          </p:nvCxnSpPr>
          <p:spPr>
            <a:xfrm rot="10800000">
              <a:off x="4391900" y="1601225"/>
              <a:ext cx="26400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2" name="Shape 612"/>
            <p:cNvGrpSpPr/>
            <p:nvPr/>
          </p:nvGrpSpPr>
          <p:grpSpPr>
            <a:xfrm>
              <a:off x="4753813" y="1402336"/>
              <a:ext cx="255232" cy="287991"/>
              <a:chOff x="8376525" y="2597686"/>
              <a:chExt cx="255232" cy="2879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2</a:t>
                </a:r>
              </a:p>
            </p:txBody>
          </p:sp>
        </p:grpSp>
        <p:sp>
          <p:nvSpPr>
            <p:cNvPr id="638" name="Shape 638"/>
            <p:cNvSpPr txBox="1"/>
            <p:nvPr/>
          </p:nvSpPr>
          <p:spPr>
            <a:xfrm rot="-673">
              <a:off x="5068051" y="1345541"/>
              <a:ext cx="1532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7000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5343" y="3114429"/>
            <a:ext cx="2878800" cy="2115155"/>
            <a:chOff x="3625343" y="2160122"/>
            <a:chExt cx="2878800" cy="2115155"/>
          </a:xfrm>
        </p:grpSpPr>
        <p:cxnSp>
          <p:nvCxnSpPr>
            <p:cNvPr id="597" name="Shape 597"/>
            <p:cNvCxnSpPr>
              <a:endCxn id="595" idx="1"/>
            </p:cNvCxnSpPr>
            <p:nvPr/>
          </p:nvCxnSpPr>
          <p:spPr>
            <a:xfrm>
              <a:off x="3625343" y="2257178"/>
              <a:ext cx="2878800" cy="201809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dot"/>
              <a:round/>
              <a:headEnd type="none" w="lg" len="lg"/>
              <a:tailEnd type="triangle" w="lg" len="lg"/>
            </a:ln>
          </p:spPr>
        </p:cxnSp>
        <p:grpSp>
          <p:nvGrpSpPr>
            <p:cNvPr id="615" name="Shape 615"/>
            <p:cNvGrpSpPr/>
            <p:nvPr/>
          </p:nvGrpSpPr>
          <p:grpSpPr>
            <a:xfrm>
              <a:off x="4764287" y="2160122"/>
              <a:ext cx="261095" cy="291791"/>
              <a:chOff x="8410374" y="3008897"/>
              <a:chExt cx="261095" cy="29179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8431469" y="3060688"/>
                <a:ext cx="240000" cy="239999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7" name="Shape 617"/>
              <p:cNvSpPr txBox="1"/>
              <p:nvPr/>
            </p:nvSpPr>
            <p:spPr>
              <a:xfrm>
                <a:off x="8410374" y="300889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3</a:t>
                </a:r>
              </a:p>
            </p:txBody>
          </p:sp>
        </p:grpSp>
        <p:sp>
          <p:nvSpPr>
            <p:cNvPr id="639" name="Shape 639"/>
            <p:cNvSpPr txBox="1"/>
            <p:nvPr/>
          </p:nvSpPr>
          <p:spPr>
            <a:xfrm rot="2208320">
              <a:off x="4777067" y="2748294"/>
              <a:ext cx="1437660" cy="578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Spoofed SYN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[src: Reflector IP]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6339" y="3748023"/>
            <a:ext cx="2048235" cy="1275900"/>
            <a:chOff x="6766339" y="2890773"/>
            <a:chExt cx="2048235" cy="1275900"/>
          </a:xfrm>
        </p:grpSpPr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>
              <a:off x="6766339" y="2890773"/>
              <a:ext cx="6600" cy="127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8" name="Shape 618"/>
            <p:cNvGrpSpPr/>
            <p:nvPr/>
          </p:nvGrpSpPr>
          <p:grpSpPr>
            <a:xfrm>
              <a:off x="7115302" y="3001558"/>
              <a:ext cx="266482" cy="291791"/>
              <a:chOff x="8365264" y="3399083"/>
              <a:chExt cx="266482" cy="291791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8391747" y="3450875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0" name="Shape 620"/>
              <p:cNvSpPr txBox="1"/>
              <p:nvPr/>
            </p:nvSpPr>
            <p:spPr>
              <a:xfrm>
                <a:off x="8365264" y="3399083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5</a:t>
                </a:r>
              </a:p>
            </p:txBody>
          </p:sp>
        </p:grpSp>
        <p:sp>
          <p:nvSpPr>
            <p:cNvPr id="640" name="Shape 640"/>
            <p:cNvSpPr txBox="1"/>
            <p:nvPr/>
          </p:nvSpPr>
          <p:spPr>
            <a:xfrm rot="-720">
              <a:off x="7381774" y="2933814"/>
              <a:ext cx="143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[IP ID: 7001]</a:t>
              </a:r>
            </a:p>
          </p:txBody>
        </p:sp>
      </p:grpSp>
      <p:sp>
        <p:nvSpPr>
          <p:cNvPr id="641" name="Shape 641"/>
          <p:cNvSpPr txBox="1"/>
          <p:nvPr/>
        </p:nvSpPr>
        <p:spPr>
          <a:xfrm>
            <a:off x="305800" y="1897025"/>
            <a:ext cx="3056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 direction blocked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1700" y="1302275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Augur</a:t>
            </a:r>
            <a:endParaRPr lang="en" sz="2800" b="1"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3027014" y="2581511"/>
            <a:ext cx="741600" cy="741600"/>
            <a:chOff x="5767425" y="2769750"/>
            <a:chExt cx="741600" cy="741600"/>
          </a:xfrm>
        </p:grpSpPr>
        <p:grpSp>
          <p:nvGrpSpPr>
            <p:cNvPr id="644" name="Shape 644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646" name="Shape 6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" name="Shape 6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3283489" y="1425938"/>
            <a:ext cx="3468406" cy="1155588"/>
            <a:chOff x="3758975" y="79052"/>
            <a:chExt cx="3468406" cy="1155588"/>
          </a:xfrm>
        </p:grpSpPr>
        <p:sp>
          <p:nvSpPr>
            <p:cNvPr id="591" name="Shape 591"/>
            <p:cNvSpPr/>
            <p:nvPr/>
          </p:nvSpPr>
          <p:spPr>
            <a:xfrm>
              <a:off x="3758975" y="364425"/>
              <a:ext cx="3468406" cy="870215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triangle" w="lg" len="lg"/>
            </a:ln>
          </p:spPr>
        </p:sp>
        <p:sp>
          <p:nvSpPr>
            <p:cNvPr id="648" name="Shape 648"/>
            <p:cNvSpPr txBox="1"/>
            <p:nvPr/>
          </p:nvSpPr>
          <p:spPr>
            <a:xfrm rot="-560">
              <a:off x="4915649" y="79052"/>
              <a:ext cx="1841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Probe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7003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5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3922651" y="1602675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21" name="Shape 721"/>
          <p:cNvSpPr/>
          <p:nvPr/>
        </p:nvSpPr>
        <p:spPr>
          <a:xfrm>
            <a:off x="4100850" y="1796400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22" name="Shape 722"/>
          <p:cNvCxnSpPr>
            <a:endCxn id="723" idx="1"/>
          </p:cNvCxnSpPr>
          <p:nvPr/>
        </p:nvCxnSpPr>
        <p:spPr>
          <a:xfrm>
            <a:off x="4100829" y="2624793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/>
          <p:nvPr/>
        </p:nvCxnSpPr>
        <p:spPr>
          <a:xfrm rot="10800000">
            <a:off x="4391900" y="2458475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5" name="Shape 725"/>
          <p:cNvSpPr txBox="1"/>
          <p:nvPr/>
        </p:nvSpPr>
        <p:spPr>
          <a:xfrm rot="-990">
            <a:off x="4809797" y="2003875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4167899" y="2259574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28" name="Shape 728"/>
          <p:cNvGrpSpPr/>
          <p:nvPr/>
        </p:nvGrpSpPr>
        <p:grpSpPr>
          <a:xfrm>
            <a:off x="4527224" y="2042350"/>
            <a:ext cx="240007" cy="291791"/>
            <a:chOff x="8451323" y="2207500"/>
            <a:chExt cx="240007" cy="291791"/>
          </a:xfrm>
        </p:grpSpPr>
        <p:sp>
          <p:nvSpPr>
            <p:cNvPr id="729" name="Shape 729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753813" y="2259587"/>
            <a:ext cx="255232" cy="287991"/>
            <a:chOff x="8376525" y="2597686"/>
            <a:chExt cx="255232" cy="287991"/>
          </a:xfrm>
        </p:grpSpPr>
        <p:sp>
          <p:nvSpPr>
            <p:cNvPr id="732" name="Shape 732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4764288" y="3017373"/>
            <a:ext cx="261095" cy="291791"/>
            <a:chOff x="8410374" y="3008897"/>
            <a:chExt cx="261095" cy="291791"/>
          </a:xfrm>
        </p:grpSpPr>
        <p:sp>
          <p:nvSpPr>
            <p:cNvPr id="735" name="Shape 735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 rot="-797">
            <a:off x="5068050" y="1545897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38" name="Shape 738"/>
          <p:cNvSpPr txBox="1"/>
          <p:nvPr/>
        </p:nvSpPr>
        <p:spPr>
          <a:xfrm rot="-990">
            <a:off x="4809797" y="1346971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4498324" y="1385447"/>
            <a:ext cx="268907" cy="291791"/>
            <a:chOff x="8422423" y="2207500"/>
            <a:chExt cx="268907" cy="291791"/>
          </a:xfrm>
        </p:grpSpPr>
        <p:sp>
          <p:nvSpPr>
            <p:cNvPr id="740" name="Shape 740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4753813" y="1602683"/>
            <a:ext cx="255232" cy="287991"/>
            <a:chOff x="8376525" y="2597686"/>
            <a:chExt cx="255232" cy="287991"/>
          </a:xfrm>
        </p:grpSpPr>
        <p:sp>
          <p:nvSpPr>
            <p:cNvPr id="743" name="Shape 743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134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 rot="-673">
            <a:off x="5068051" y="2202791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47" name="Shape 747"/>
          <p:cNvSpPr txBox="1"/>
          <p:nvPr/>
        </p:nvSpPr>
        <p:spPr>
          <a:xfrm rot="2208060">
            <a:off x="4801037" y="3533544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endParaRPr lang="en" sz="1200" b="1">
              <a:solidFill>
                <a:srgbClr val="CC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1" name="Shape 751"/>
          <p:cNvSpPr txBox="1"/>
          <p:nvPr/>
        </p:nvSpPr>
        <p:spPr>
          <a:xfrm rot="-1244">
            <a:off x="6833949" y="5240538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02500" y="2091875"/>
            <a:ext cx="741600" cy="741600"/>
            <a:chOff x="5767425" y="2769750"/>
            <a:chExt cx="741600" cy="741600"/>
          </a:xfrm>
        </p:grpSpPr>
        <p:grpSp>
          <p:nvGrpSpPr>
            <p:cNvPr id="753" name="Shape 753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6" name="Shape 7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Shape 757"/>
          <p:cNvSpPr/>
          <p:nvPr/>
        </p:nvSpPr>
        <p:spPr>
          <a:xfrm>
            <a:off x="7204495" y="3582402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7410798" y="2774392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59" name="Shape 759"/>
          <p:cNvCxnSpPr/>
          <p:nvPr/>
        </p:nvCxnSpPr>
        <p:spPr>
          <a:xfrm rot="10800000">
            <a:off x="7000686" y="3230399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760" name="Shape 760"/>
          <p:cNvGrpSpPr/>
          <p:nvPr/>
        </p:nvGrpSpPr>
        <p:grpSpPr>
          <a:xfrm>
            <a:off x="6901195" y="3823066"/>
            <a:ext cx="223441" cy="255659"/>
            <a:chOff x="8711666" y="3236094"/>
            <a:chExt cx="295792" cy="325514"/>
          </a:xfrm>
        </p:grpSpPr>
        <p:sp>
          <p:nvSpPr>
            <p:cNvPr id="761" name="Shape 761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763" name="Shape 763"/>
          <p:cNvSpPr txBox="1"/>
          <p:nvPr/>
        </p:nvSpPr>
        <p:spPr>
          <a:xfrm rot="-1310">
            <a:off x="6393474" y="3664098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7284601" y="3115082"/>
            <a:ext cx="221033" cy="250651"/>
            <a:chOff x="8714854" y="3242469"/>
            <a:chExt cx="292604" cy="319139"/>
          </a:xfrm>
        </p:grpSpPr>
        <p:sp>
          <p:nvSpPr>
            <p:cNvPr id="765" name="Shape 765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767" name="Shape 767"/>
          <p:cNvSpPr txBox="1"/>
          <p:nvPr/>
        </p:nvSpPr>
        <p:spPr>
          <a:xfrm rot="-1310">
            <a:off x="7456951" y="3111344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768" name="Shape 768"/>
          <p:cNvGrpSpPr/>
          <p:nvPr/>
        </p:nvGrpSpPr>
        <p:grpSpPr>
          <a:xfrm>
            <a:off x="6818874" y="2091875"/>
            <a:ext cx="741600" cy="741600"/>
            <a:chOff x="2008124" y="3897175"/>
            <a:chExt cx="741600" cy="741600"/>
          </a:xfrm>
        </p:grpSpPr>
        <p:sp>
          <p:nvSpPr>
            <p:cNvPr id="769" name="Shape 769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Shape 772"/>
          <p:cNvGrpSpPr/>
          <p:nvPr/>
        </p:nvGrpSpPr>
        <p:grpSpPr>
          <a:xfrm>
            <a:off x="6833951" y="4534287"/>
            <a:ext cx="778675" cy="741600"/>
            <a:chOff x="6833950" y="3677037"/>
            <a:chExt cx="778675" cy="7416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774" name="Shape 774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23" name="Shape 723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775" name="Shape 77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76" name="Shape 77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Shape 7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185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035233" y="2112927"/>
            <a:ext cx="3468406" cy="870215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triangle" w="lg" len="lg"/>
          </a:ln>
        </p:spPr>
      </p:sp>
      <p:sp>
        <p:nvSpPr>
          <p:cNvPr id="785" name="Shape 785"/>
          <p:cNvSpPr/>
          <p:nvPr/>
        </p:nvSpPr>
        <p:spPr>
          <a:xfrm>
            <a:off x="3198909" y="2493926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86" name="Shape 786"/>
          <p:cNvSpPr/>
          <p:nvPr/>
        </p:nvSpPr>
        <p:spPr>
          <a:xfrm>
            <a:off x="3377108" y="2687651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87" name="Shape 787"/>
          <p:cNvCxnSpPr>
            <a:endCxn id="788" idx="1"/>
          </p:cNvCxnSpPr>
          <p:nvPr/>
        </p:nvCxnSpPr>
        <p:spPr>
          <a:xfrm>
            <a:off x="3377087" y="3516044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3668158" y="3349726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0" name="Shape 790"/>
          <p:cNvSpPr txBox="1"/>
          <p:nvPr/>
        </p:nvSpPr>
        <p:spPr>
          <a:xfrm rot="-990">
            <a:off x="4086055" y="2895126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3444157" y="3150825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2" name="Shape 792"/>
          <p:cNvSpPr txBox="1"/>
          <p:nvPr/>
        </p:nvSpPr>
        <p:spPr>
          <a:xfrm>
            <a:off x="2473358" y="3648526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93" name="Shape 793"/>
          <p:cNvGrpSpPr/>
          <p:nvPr/>
        </p:nvGrpSpPr>
        <p:grpSpPr>
          <a:xfrm>
            <a:off x="3803482" y="2933601"/>
            <a:ext cx="240007" cy="291791"/>
            <a:chOff x="8451323" y="2207500"/>
            <a:chExt cx="240007" cy="291791"/>
          </a:xfrm>
        </p:grpSpPr>
        <p:sp>
          <p:nvSpPr>
            <p:cNvPr id="794" name="Shape 794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4030071" y="3150838"/>
            <a:ext cx="255232" cy="287991"/>
            <a:chOff x="8376525" y="2597686"/>
            <a:chExt cx="255232" cy="287991"/>
          </a:xfrm>
        </p:grpSpPr>
        <p:sp>
          <p:nvSpPr>
            <p:cNvPr id="797" name="Shape 797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040546" y="3908624"/>
            <a:ext cx="261095" cy="291791"/>
            <a:chOff x="8410374" y="3008897"/>
            <a:chExt cx="261095" cy="291791"/>
          </a:xfrm>
        </p:grpSpPr>
        <p:sp>
          <p:nvSpPr>
            <p:cNvPr id="800" name="Shape 800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802" name="Shape 802"/>
          <p:cNvSpPr txBox="1"/>
          <p:nvPr/>
        </p:nvSpPr>
        <p:spPr>
          <a:xfrm rot="-797">
            <a:off x="4344308" y="2437148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03" name="Shape 803"/>
          <p:cNvSpPr txBox="1"/>
          <p:nvPr/>
        </p:nvSpPr>
        <p:spPr>
          <a:xfrm rot="-990">
            <a:off x="4086055" y="2238222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3774582" y="2276698"/>
            <a:ext cx="268907" cy="291791"/>
            <a:chOff x="8422423" y="2207500"/>
            <a:chExt cx="268907" cy="291791"/>
          </a:xfrm>
        </p:grpSpPr>
        <p:sp>
          <p:nvSpPr>
            <p:cNvPr id="805" name="Shape 805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4030071" y="2493934"/>
            <a:ext cx="255232" cy="287991"/>
            <a:chOff x="8376525" y="2597686"/>
            <a:chExt cx="255232" cy="287991"/>
          </a:xfrm>
        </p:grpSpPr>
        <p:sp>
          <p:nvSpPr>
            <p:cNvPr id="808" name="Shape 808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135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 txBox="1"/>
          <p:nvPr/>
        </p:nvSpPr>
        <p:spPr>
          <a:xfrm rot="-673">
            <a:off x="4344309" y="3094042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12" name="Shape 812"/>
          <p:cNvSpPr txBox="1"/>
          <p:nvPr/>
        </p:nvSpPr>
        <p:spPr>
          <a:xfrm rot="2208060">
            <a:off x="4077295" y="4424795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7004</a:t>
            </a:r>
          </a:p>
        </p:txBody>
      </p:sp>
      <p:sp>
        <p:nvSpPr>
          <p:cNvPr id="816" name="Shape 816"/>
          <p:cNvSpPr txBox="1"/>
          <p:nvPr/>
        </p:nvSpPr>
        <p:spPr>
          <a:xfrm rot="-1244">
            <a:off x="6110207" y="613178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2778758" y="2983126"/>
            <a:ext cx="741600" cy="741600"/>
            <a:chOff x="5767425" y="2769750"/>
            <a:chExt cx="741600" cy="741600"/>
          </a:xfrm>
        </p:grpSpPr>
        <p:grpSp>
          <p:nvGrpSpPr>
            <p:cNvPr id="818" name="Shape 818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Shape 8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2" name="Shape 822"/>
          <p:cNvCxnSpPr/>
          <p:nvPr/>
        </p:nvCxnSpPr>
        <p:spPr>
          <a:xfrm rot="10800000" flipH="1">
            <a:off x="6418693" y="4296417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23" name="Shape 823"/>
          <p:cNvSpPr/>
          <p:nvPr/>
        </p:nvSpPr>
        <p:spPr>
          <a:xfrm>
            <a:off x="6480753" y="4473653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24" name="Shape 824"/>
          <p:cNvCxnSpPr/>
          <p:nvPr/>
        </p:nvCxnSpPr>
        <p:spPr>
          <a:xfrm flipH="1">
            <a:off x="6623702" y="3591778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5" name="Shape 825"/>
          <p:cNvCxnSpPr/>
          <p:nvPr/>
        </p:nvCxnSpPr>
        <p:spPr>
          <a:xfrm>
            <a:off x="6687056" y="3665643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6" name="Shape 826"/>
          <p:cNvCxnSpPr/>
          <p:nvPr/>
        </p:nvCxnSpPr>
        <p:spPr>
          <a:xfrm flipH="1">
            <a:off x="6562482" y="3533725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7" name="Shape 827"/>
          <p:cNvCxnSpPr/>
          <p:nvPr/>
        </p:nvCxnSpPr>
        <p:spPr>
          <a:xfrm rot="10800000" flipH="1">
            <a:off x="6347842" y="4213389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28" name="Shape 828"/>
          <p:cNvCxnSpPr/>
          <p:nvPr/>
        </p:nvCxnSpPr>
        <p:spPr>
          <a:xfrm rot="10800000">
            <a:off x="6276944" y="4121650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829" name="Shape 829"/>
          <p:cNvGrpSpPr/>
          <p:nvPr/>
        </p:nvGrpSpPr>
        <p:grpSpPr>
          <a:xfrm>
            <a:off x="6177453" y="4714317"/>
            <a:ext cx="223441" cy="255659"/>
            <a:chOff x="8711666" y="3236094"/>
            <a:chExt cx="295792" cy="325514"/>
          </a:xfrm>
        </p:grpSpPr>
        <p:sp>
          <p:nvSpPr>
            <p:cNvPr id="830" name="Shape 830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832" name="Shape 832"/>
          <p:cNvSpPr txBox="1"/>
          <p:nvPr/>
        </p:nvSpPr>
        <p:spPr>
          <a:xfrm rot="-1310">
            <a:off x="5669732" y="4555349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6560859" y="4006333"/>
            <a:ext cx="221033" cy="250651"/>
            <a:chOff x="8714854" y="3242469"/>
            <a:chExt cx="292604" cy="319139"/>
          </a:xfrm>
        </p:grpSpPr>
        <p:sp>
          <p:nvSpPr>
            <p:cNvPr id="834" name="Shape 834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 rot="-1310">
            <a:off x="6733209" y="4002595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x="6095132" y="2983126"/>
            <a:ext cx="741600" cy="741600"/>
            <a:chOff x="2008124" y="3897175"/>
            <a:chExt cx="741600" cy="741600"/>
          </a:xfrm>
        </p:grpSpPr>
        <p:sp>
          <p:nvSpPr>
            <p:cNvPr id="838" name="Shape 838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39" name="Shape 8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Shape 841"/>
          <p:cNvGrpSpPr/>
          <p:nvPr/>
        </p:nvGrpSpPr>
        <p:grpSpPr>
          <a:xfrm>
            <a:off x="6110209" y="5425538"/>
            <a:ext cx="778675" cy="741600"/>
            <a:chOff x="6833950" y="3677037"/>
            <a:chExt cx="778675" cy="741600"/>
          </a:xfrm>
        </p:grpSpPr>
        <p:grpSp>
          <p:nvGrpSpPr>
            <p:cNvPr id="842" name="Shape 842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843" name="Shape 843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844" name="Shape 84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45" name="Shape 8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" name="Shape 8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Shape 847"/>
          <p:cNvSpPr txBox="1"/>
          <p:nvPr/>
        </p:nvSpPr>
        <p:spPr>
          <a:xfrm rot="-560">
            <a:off x="4191907" y="1827553"/>
            <a:ext cx="1841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Probe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7004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66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3600" dirty="0"/>
              <a:t>Summary: Behavior Under Blocking</a:t>
            </a:r>
            <a:endParaRPr lang="en" sz="3600" dirty="0"/>
          </a:p>
        </p:txBody>
      </p:sp>
      <p:cxnSp>
        <p:nvCxnSpPr>
          <p:cNvPr id="591" name="Shape 591"/>
          <p:cNvCxnSpPr/>
          <p:nvPr/>
        </p:nvCxnSpPr>
        <p:spPr>
          <a:xfrm>
            <a:off x="4543925" y="2690268"/>
            <a:ext cx="0" cy="308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1" y="2690268"/>
            <a:ext cx="3961443" cy="2930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7" y="2646327"/>
            <a:ext cx="3694863" cy="29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83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Reflector to Site Blocked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0008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Site to Reflector Blocked</a:t>
            </a:r>
          </a:p>
        </p:txBody>
      </p:sp>
    </p:spTree>
    <p:extLst>
      <p:ext uri="{BB962C8B-B14F-4D97-AF65-F5344CB8AC3E}">
        <p14:creationId xmlns:p14="http://schemas.microsoft.com/office/powerpoint/2010/main" val="3012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Detection: </a:t>
            </a:r>
            <a:br>
              <a:rPr lang="en-US" dirty="0"/>
            </a:br>
            <a:r>
              <a:rPr lang="en-US" dirty="0"/>
              <a:t>Max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602818"/>
            <a:ext cx="8229600" cy="23745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Random variable: </a:t>
            </a:r>
            <a:r>
              <a:rPr lang="en-US" sz="2400" dirty="0"/>
              <a:t>IP ID </a:t>
            </a:r>
            <a:r>
              <a:rPr lang="en-US" sz="2400" b="1" dirty="0"/>
              <a:t>acceleration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Detect the presence or absence of a prior (in this case, our perturbation), based on the separation of distributions of values under the prior.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Detection framework: </a:t>
            </a:r>
            <a:r>
              <a:rPr lang="en-US" sz="2400" dirty="0"/>
              <a:t>Statistical Hypothesis Testing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Assumptions: IP ID acceleration is stationary, </a:t>
            </a:r>
            <a:r>
              <a:rPr lang="en-US" sz="2400" dirty="0" err="1"/>
              <a:t>i.i.d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Randomization of trail order, run trials over a course of weeks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Likelihood ratio: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2" y="3353308"/>
            <a:ext cx="2880403" cy="44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96" y="4996662"/>
            <a:ext cx="2923779" cy="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4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2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8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DNS Overview: </a:t>
            </a:r>
            <a:br>
              <a:rPr lang="en-US" sz="3600" dirty="0"/>
            </a:br>
            <a:r>
              <a:rPr lang="en-US" sz="3600" dirty="0"/>
              <a:t>Mapping Names to Addresses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73375" y="3434924"/>
            <a:ext cx="799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2" y="3395336"/>
            <a:ext cx="2200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Local </a:t>
            </a:r>
          </a:p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DNS resolver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459448" y="2063324"/>
            <a:ext cx="1292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root, .edu 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41636" y="3268236"/>
            <a:ext cx="2132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 err="1">
                <a:solidFill>
                  <a:srgbClr val="000000"/>
                </a:solidFill>
              </a:rPr>
              <a:t>dns.princeton.edu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379538" y="30289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744809" y="2532252"/>
            <a:ext cx="2058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1600" dirty="0" err="1">
                <a:solidFill>
                  <a:srgbClr val="000000"/>
                </a:solidFill>
              </a:rPr>
              <a:t>www.cs.princeton.edu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052765" y="2114550"/>
            <a:ext cx="2528887" cy="750094"/>
            <a:chOff x="2189" y="1711"/>
            <a:chExt cx="1593" cy="630"/>
          </a:xfrm>
        </p:grpSpPr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 flipV="1">
              <a:off x="2204" y="1711"/>
              <a:ext cx="1578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 flipH="1">
              <a:off x="2189" y="1785"/>
              <a:ext cx="1578" cy="5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 rot="20496357">
              <a:off x="2457" y="2016"/>
              <a:ext cx="124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</a:t>
              </a:r>
              <a:r>
                <a:rPr lang="en-US" sz="1600" dirty="0" err="1">
                  <a:solidFill>
                    <a:srgbClr val="000000"/>
                  </a:solidFill>
                </a:rPr>
                <a:t>dns.princeton.edu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 rot="20496357">
              <a:off x="2301" y="1752"/>
              <a:ext cx="129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 err="1">
                  <a:solidFill>
                    <a:srgbClr val="000000"/>
                  </a:solidFill>
                </a:rPr>
                <a:t>www.cs.princeton.edu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14"/>
          <p:cNvGrpSpPr>
            <a:grpSpLocks/>
          </p:cNvGrpSpPr>
          <p:nvPr/>
        </p:nvGrpSpPr>
        <p:grpSpPr bwMode="auto">
          <a:xfrm>
            <a:off x="3049589" y="3119438"/>
            <a:ext cx="2740025" cy="408385"/>
            <a:chOff x="2208" y="2400"/>
            <a:chExt cx="1726" cy="343"/>
          </a:xfrm>
        </p:grpSpPr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230" y="2400"/>
              <a:ext cx="157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 flipH="1" flipV="1">
              <a:off x="2208" y="2474"/>
              <a:ext cx="160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 rot="297327">
              <a:off x="2485" y="2459"/>
              <a:ext cx="144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dns1.cs.princeton.edu</a:t>
              </a: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3111500" y="3345657"/>
            <a:ext cx="2609850" cy="1032272"/>
            <a:chOff x="2197" y="2474"/>
            <a:chExt cx="1644" cy="867"/>
          </a:xfrm>
        </p:grpSpPr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41" y="2474"/>
              <a:ext cx="1600" cy="8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 flipV="1">
              <a:off x="2197" y="2526"/>
              <a:ext cx="1607" cy="8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 rot="1670163">
              <a:off x="2550" y="2993"/>
              <a:ext cx="1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A </a:t>
              </a:r>
              <a:r>
                <a:rPr lang="en-US" dirty="0"/>
                <a:t>128.112.136.35</a:t>
              </a:r>
            </a:p>
          </p:txBody>
        </p:sp>
      </p:grp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5943600" y="4165967"/>
            <a:ext cx="3352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</a:rPr>
              <a:t>dns1.cs.princeton.edu</a:t>
            </a:r>
          </a:p>
        </p:txBody>
      </p:sp>
      <p:pic>
        <p:nvPicPr>
          <p:cNvPr id="58381" name="Picture 23" descr="j0285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7501"/>
            <a:ext cx="1217612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2" name="tower"/>
          <p:cNvSpPr>
            <a:spLocks noEditPoints="1" noChangeArrowheads="1"/>
          </p:cNvSpPr>
          <p:nvPr/>
        </p:nvSpPr>
        <p:spPr bwMode="auto">
          <a:xfrm>
            <a:off x="2519365" y="28003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3" name="tower"/>
          <p:cNvSpPr>
            <a:spLocks noEditPoints="1" noChangeArrowheads="1"/>
          </p:cNvSpPr>
          <p:nvPr/>
        </p:nvSpPr>
        <p:spPr bwMode="auto">
          <a:xfrm>
            <a:off x="5795964" y="18859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4" name="tower"/>
          <p:cNvSpPr>
            <a:spLocks noEditPoints="1" noChangeArrowheads="1"/>
          </p:cNvSpPr>
          <p:nvPr/>
        </p:nvSpPr>
        <p:spPr bwMode="auto">
          <a:xfrm>
            <a:off x="5867400" y="30932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5" name="tower"/>
          <p:cNvSpPr>
            <a:spLocks noEditPoints="1" noChangeArrowheads="1"/>
          </p:cNvSpPr>
          <p:nvPr/>
        </p:nvSpPr>
        <p:spPr bwMode="auto">
          <a:xfrm>
            <a:off x="5800725" y="40076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1379538" y="32575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 flipV="1">
            <a:off x="1371600" y="3371850"/>
            <a:ext cx="381000" cy="8001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381001" y="4286251"/>
            <a:ext cx="164525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Recursive query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819400" y="4572001"/>
            <a:ext cx="1568436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Iterative queries</a:t>
            </a:r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 flipV="1">
            <a:off x="3581400" y="3657600"/>
            <a:ext cx="152400" cy="9715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V="1">
            <a:off x="3429000" y="3314700"/>
            <a:ext cx="152400" cy="13144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5295269"/>
            <a:ext cx="770260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DNS is not secured! Possible for manipulation attacks to occur.</a:t>
            </a:r>
          </a:p>
        </p:txBody>
      </p:sp>
    </p:spTree>
    <p:extLst>
      <p:ext uri="{BB962C8B-B14F-4D97-AF65-F5344CB8AC3E}">
        <p14:creationId xmlns:p14="http://schemas.microsoft.com/office/powerpoint/2010/main" val="3244881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  <p:bldP spid="3094" grpId="0"/>
      <p:bldP spid="3102" grpId="0" animBg="1"/>
      <p:bldP spid="3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/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089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DNS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8229600" cy="1339937"/>
          </a:xfrm>
        </p:spPr>
        <p:txBody>
          <a:bodyPr/>
          <a:lstStyle/>
          <a:p>
            <a:r>
              <a:rPr lang="en-US" sz="2400" b="1" dirty="0" err="1">
                <a:solidFill>
                  <a:srgbClr val="FF0000"/>
                </a:solidFill>
              </a:rPr>
              <a:t>Strawman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Find instances where the IP address returned does not agree with the “right answer”.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There is not a single right answer…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8" y="3397338"/>
            <a:ext cx="3946462" cy="200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525" y="3953875"/>
            <a:ext cx="2901903" cy="1138773"/>
          </a:xfrm>
          <a:prstGeom prst="rect">
            <a:avLst/>
          </a:prstGeom>
          <a:solidFill>
            <a:srgbClr val="9ED3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Extreme example: IP addresses returned for </a:t>
            </a:r>
            <a:r>
              <a:rPr lang="en-US" dirty="0" err="1">
                <a:latin typeface="Courier"/>
                <a:cs typeface="Courier"/>
              </a:rPr>
              <a:t>google.com</a:t>
            </a:r>
            <a:r>
              <a:rPr lang="en-US" dirty="0">
                <a:latin typeface="Courier"/>
                <a:cs typeface="Courier"/>
              </a:rPr>
              <a:t> </a:t>
            </a:r>
            <a:br>
              <a:rPr lang="en-US" dirty="0">
                <a:latin typeface="Courier"/>
                <a:cs typeface="Courier"/>
              </a:rPr>
            </a:br>
            <a:r>
              <a:rPr lang="en-US" sz="1400" dirty="0">
                <a:cs typeface="Courier"/>
              </a:rPr>
              <a:t>(Katz-Bassett et al.)</a:t>
            </a:r>
            <a:endParaRPr lang="en-US" dirty="0"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77530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"Global Measurement of DNS Manipulation." </a:t>
            </a:r>
            <a:r>
              <a:rPr lang="en-US" sz="1400" i="1" dirty="0"/>
              <a:t>26th {USENIX} Security Symposium ({USENIX} Security 17)</a:t>
            </a:r>
            <a:r>
              <a:rPr lang="en-US" sz="1400" dirty="0"/>
              <a:t>. USENIX} Association,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Autonomous System (“ISP”)</a:t>
            </a:r>
          </a:p>
          <a:p>
            <a:r>
              <a:rPr lang="en-US" dirty="0"/>
              <a:t>HTTP Content returned</a:t>
            </a:r>
          </a:p>
          <a:p>
            <a:r>
              <a:rPr lang="en-US" dirty="0"/>
              <a:t>Consistency of HTTPS certificate</a:t>
            </a:r>
          </a:p>
          <a:p>
            <a:r>
              <a:rPr lang="en-US" dirty="0"/>
              <a:t>Reverse DNS lookup (IP address to name)</a:t>
            </a:r>
          </a:p>
        </p:txBody>
      </p:sp>
    </p:spTree>
    <p:extLst>
      <p:ext uri="{BB962C8B-B14F-4D97-AF65-F5344CB8AC3E}">
        <p14:creationId xmlns:p14="http://schemas.microsoft.com/office/powerpoint/2010/main" val="36336508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Manipulation of Domains </a:t>
            </a:r>
            <a:br>
              <a:rPr lang="en-US" dirty="0"/>
            </a:br>
            <a:r>
              <a:rPr lang="en-US" dirty="0"/>
              <a:t>within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11302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9" y="217010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3203" y="269483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220548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Components Analysis</a:t>
            </a:r>
          </a:p>
          <a:p>
            <a:pPr lvl="1"/>
            <a:r>
              <a:rPr lang="en-US" dirty="0"/>
              <a:t>Association Rules (beer and diapers)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89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8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Features/variables/inputs/predictors/independent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Create label (outcome variable)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a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429319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01468-6D5E-6749-A553-CE9AA688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1636"/>
            <a:ext cx="8229600" cy="1143000"/>
          </a:xfrm>
        </p:spPr>
        <p:txBody>
          <a:bodyPr/>
          <a:lstStyle/>
          <a:p>
            <a:r>
              <a:rPr lang="en-US" dirty="0"/>
              <a:t>Part 1: 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8999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3492" y="2318351"/>
            <a:ext cx="2080795" cy="995004"/>
            <a:chOff x="197672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598035" y="2878354"/>
            <a:ext cx="121196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11033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Nearest Neighbor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assumptions does it make about the data?</a:t>
            </a:r>
          </a:p>
          <a:p>
            <a:r>
              <a:rPr lang="en-US" dirty="0"/>
              <a:t>What is it optimizing for?</a:t>
            </a:r>
          </a:p>
          <a:p>
            <a:r>
              <a:rPr lang="en-US" dirty="0"/>
              <a:t>How to train it?</a:t>
            </a:r>
          </a:p>
          <a:p>
            <a:r>
              <a:rPr lang="en-US" dirty="0"/>
              <a:t>What parameters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new data?</a:t>
            </a:r>
          </a:p>
          <a:p>
            <a:r>
              <a:rPr lang="en-US" dirty="0"/>
              <a:t>How to interpret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you want to know about a method</a:t>
            </a:r>
          </a:p>
        </p:txBody>
      </p:sp>
    </p:spTree>
    <p:extLst>
      <p:ext uri="{BB962C8B-B14F-4D97-AF65-F5344CB8AC3E}">
        <p14:creationId xmlns:p14="http://schemas.microsoft.com/office/powerpoint/2010/main" val="409582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Scoring</a:t>
            </a:r>
          </a:p>
          <a:p>
            <a:r>
              <a:rPr lang="en-US" dirty="0"/>
              <a:t>Robustness to noise in the data</a:t>
            </a:r>
          </a:p>
          <a:p>
            <a:r>
              <a:rPr lang="en-US" dirty="0"/>
              <a:t>Robustness 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dimensions to compare 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142662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384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58035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/>
              <a:t>Good practical introduction to ML</a:t>
            </a:r>
          </a:p>
          <a:p>
            <a:endParaRPr lang="en-US" dirty="0"/>
          </a:p>
          <a:p>
            <a:r>
              <a:rPr lang="en-US" dirty="0"/>
              <a:t>Machine Learning by Peter </a:t>
            </a:r>
            <a:r>
              <a:rPr lang="en-US" dirty="0" err="1"/>
              <a:t>Flach</a:t>
            </a:r>
            <a:endParaRPr lang="en-US" dirty="0"/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2023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04656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8229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5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20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9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3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2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  <a:p>
            <a:pPr lvl="1"/>
            <a:r>
              <a:rPr lang="en-US" dirty="0"/>
              <a:t>(class == label)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426576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82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272547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6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80271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32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Social 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ML fit in with other data analysis methods?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319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312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</a:t>
            </a:r>
            <a:r>
              <a:rPr lang="en-US" dirty="0" err="1"/>
              <a:t>bayes</a:t>
            </a:r>
            <a:r>
              <a:rPr lang="en-US" dirty="0"/>
              <a:t>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41978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Tuning </a:t>
            </a:r>
          </a:p>
          <a:p>
            <a:pPr lvl="1"/>
            <a:r>
              <a:rPr lang="en-US" dirty="0"/>
              <a:t>Pre-processing (scaling, missing values, discrete/continuous etc.)</a:t>
            </a:r>
          </a:p>
          <a:p>
            <a:r>
              <a:rPr lang="en-US" dirty="0"/>
              <a:t>Overfitting/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Robustness (to noise)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Training Time</a:t>
            </a:r>
          </a:p>
          <a:p>
            <a:r>
              <a:rPr lang="en-US" dirty="0"/>
              <a:t>Update Time</a:t>
            </a:r>
          </a:p>
          <a:p>
            <a:r>
              <a:rPr lang="en-US" dirty="0"/>
              <a:t>Scoring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72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vs</a:t>
            </a:r>
            <a:r>
              <a:rPr lang="en-US" dirty="0"/>
              <a:t> Non-Linear</a:t>
            </a:r>
          </a:p>
          <a:p>
            <a:r>
              <a:rPr lang="en-US" dirty="0"/>
              <a:t>Fewer parameters </a:t>
            </a:r>
            <a:r>
              <a:rPr lang="en-US" dirty="0" err="1"/>
              <a:t>vs</a:t>
            </a:r>
            <a:r>
              <a:rPr lang="en-US" dirty="0"/>
              <a:t> more parameters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21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Features</a:t>
            </a:r>
          </a:p>
          <a:p>
            <a:pPr lvl="1"/>
            <a:r>
              <a:rPr lang="en-US" dirty="0"/>
              <a:t>Force less complexity 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Penalize for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3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ML expert?</a:t>
            </a:r>
          </a:p>
          <a:p>
            <a:r>
              <a:rPr lang="en-US" dirty="0"/>
              <a:t>To a domain expert?</a:t>
            </a:r>
          </a:p>
          <a:p>
            <a:endParaRPr lang="en-US" dirty="0"/>
          </a:p>
          <a:p>
            <a:r>
              <a:rPr lang="en-US" dirty="0"/>
              <a:t>Interpretability of the model </a:t>
            </a:r>
            <a:r>
              <a:rPr lang="en-US" dirty="0" err="1"/>
              <a:t>vs</a:t>
            </a:r>
            <a:r>
              <a:rPr lang="en-US" dirty="0"/>
              <a:t> Interpretability of the predictions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86187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r>
              <a:rPr lang="en-US" dirty="0"/>
              <a:t>Classifying/Scoring new data</a:t>
            </a:r>
          </a:p>
          <a:p>
            <a:r>
              <a:rPr lang="en-US" dirty="0"/>
              <a:t>Updating when you get more labels back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401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Azure ML Blog Post</a:t>
            </a:r>
            <a:endParaRPr lang="en-US" dirty="0"/>
          </a:p>
          <a:p>
            <a:r>
              <a:rPr lang="en-US" dirty="0">
                <a:hlinkClick r:id="rId3"/>
              </a:rPr>
              <a:t>Another google doc </a:t>
            </a:r>
            <a:r>
              <a:rPr lang="en-US" dirty="0"/>
              <a:t> done by Data School (not all the information in there is “correct”)</a:t>
            </a:r>
          </a:p>
          <a:p>
            <a:r>
              <a:rPr lang="en-US" dirty="0">
                <a:hlinkClick r:id="rId4"/>
              </a:rPr>
              <a:t>Sklearn map</a:t>
            </a:r>
            <a:endParaRPr lang="en-US" dirty="0"/>
          </a:p>
          <a:p>
            <a:r>
              <a:rPr lang="en-US" dirty="0"/>
              <a:t>Comparison Methodology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http://jmlr.org/papers/volume15/delgado14a/delgado14a.pdf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http://citeseerx.ist.psu.edu/viewdoc/summary?doi=10.1.1.122.5901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957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6EEDB-8A0C-0B48-82CD-89A4E34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795"/>
            <a:ext cx="8229600" cy="11430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59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What do you need to learn?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162753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554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249911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63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64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2</a:t>
            </a:r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65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</a:t>
            </a:r>
            <a:r>
              <a:rPr lang="en-US" sz="4000"/>
              <a:t> </a:t>
            </a:r>
            <a:r>
              <a:rPr 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66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303929"/>
            <a:ext cx="2133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b="1" i="1" dirty="0">
              <a:solidFill>
                <a:srgbClr val="E5405D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979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67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50" name="Text Box 36"/>
          <p:cNvSpPr txBox="1">
            <a:spLocks noChangeArrowheads="1"/>
          </p:cNvSpPr>
          <p:nvPr/>
        </p:nvSpPr>
        <p:spPr bwMode="auto">
          <a:xfrm>
            <a:off x="118782" y="3553678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</p:txBody>
      </p:sp>
    </p:spTree>
    <p:extLst>
      <p:ext uri="{BB962C8B-B14F-4D97-AF65-F5344CB8AC3E}">
        <p14:creationId xmlns:p14="http://schemas.microsoft.com/office/powerpoint/2010/main" val="36326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68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4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69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90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Randomly choose </a:t>
            </a:r>
            <a:r>
              <a:rPr lang="en-US" i="1" dirty="0"/>
              <a:t>k</a:t>
            </a:r>
            <a:r>
              <a:rPr lang="en-US" dirty="0"/>
              <a:t> data points (</a:t>
            </a:r>
            <a:r>
              <a:rPr lang="en-US" dirty="0">
                <a:solidFill>
                  <a:srgbClr val="FF0000"/>
                </a:solidFill>
              </a:rPr>
              <a:t>seeds</a:t>
            </a:r>
            <a:r>
              <a:rPr lang="en-US" dirty="0"/>
              <a:t>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If a </a:t>
            </a:r>
            <a:r>
              <a:rPr lang="en-US" i="1" dirty="0"/>
              <a:t>convergence criterion</a:t>
            </a:r>
            <a:r>
              <a:rPr lang="en-US" dirty="0"/>
              <a:t>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</p:spTree>
    <p:extLst>
      <p:ext uri="{BB962C8B-B14F-4D97-AF65-F5344CB8AC3E}">
        <p14:creationId xmlns:p14="http://schemas.microsoft.com/office/powerpoint/2010/main" val="2574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Stopping/convergence criterion </a:t>
            </a:r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658" y="1478577"/>
            <a:ext cx="8588188" cy="497046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minimum decrease in the </a:t>
            </a:r>
            <a:r>
              <a:rPr lang="en-US" altLang="ja-JP" sz="2800" b="1" dirty="0">
                <a:ea typeface="ＭＳ Ｐゴシック" charset="0"/>
                <a:cs typeface="ＭＳ Ｐゴシック" charset="0"/>
              </a:rPr>
              <a:t>sum of squared error</a:t>
            </a:r>
            <a:r>
              <a:rPr lang="en-US" altLang="ja-JP" sz="2800" dirty="0">
                <a:ea typeface="ＭＳ Ｐゴシック" charset="0"/>
                <a:cs typeface="ＭＳ Ｐゴシック" charset="0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sz="2800" dirty="0">
              <a:ea typeface="ＭＳ Ｐゴシック" charset="0"/>
              <a:cs typeface="ＭＳ Ｐゴシック" charset="0"/>
            </a:endParaRPr>
          </a:p>
          <a:p>
            <a:pPr marL="344488" lvl="1" indent="0">
              <a:lnSpc>
                <a:spcPct val="90000"/>
              </a:lnSpc>
              <a:buNone/>
            </a:pPr>
            <a:r>
              <a:rPr lang="en-US" altLang="ja-JP" dirty="0">
                <a:ea typeface="ＭＳ Ｐゴシック" charset="0"/>
                <a:cs typeface="ＭＳ Ｐゴシック" charset="0"/>
              </a:rPr>
              <a:t> </a:t>
            </a:r>
            <a:br>
              <a:rPr lang="en-US" altLang="ja-JP" dirty="0">
                <a:ea typeface="ＭＳ Ｐゴシック" charset="0"/>
                <a:cs typeface="ＭＳ Ｐゴシック" charset="0"/>
              </a:rPr>
            </a:br>
            <a:br>
              <a:rPr lang="en-US" altLang="ja-JP" sz="2400" i="1" dirty="0">
                <a:ea typeface="ＭＳ Ｐゴシック" charset="0"/>
                <a:cs typeface="ＭＳ Ｐゴシック" charset="0"/>
              </a:rPr>
            </a:br>
            <a:r>
              <a:rPr lang="en-US" altLang="ja-JP" sz="2400" i="1" dirty="0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>
                <a:ea typeface="ＭＳ Ｐゴシック" charset="0"/>
                <a:cs typeface="ＭＳ Ｐゴシック" charset="0"/>
              </a:rPr>
              <a:t>i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 err="1">
                <a:ea typeface="ＭＳ Ｐゴシック" charset="0"/>
                <a:cs typeface="ＭＳ Ｐゴシック" charset="0"/>
              </a:rPr>
              <a:t>th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cluster,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centroid of cluster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(the mean vector of all the data points in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), and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dist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(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 is the distance between data point 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and centroid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. </a:t>
            </a:r>
            <a:endParaRPr lang="en-US" sz="2400" dirty="0"/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74148" name="Object 4"/>
          <p:cNvGraphicFramePr>
            <a:graphicFrameLocks noChangeAspect="1"/>
          </p:cNvGraphicFramePr>
          <p:nvPr>
            <p:extLst/>
          </p:nvPr>
        </p:nvGraphicFramePr>
        <p:xfrm>
          <a:off x="2169834" y="3333431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834" y="3333431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1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4D99-E901-034D-9202-3F367D5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24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Machine Learning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1357624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7983E81D-B5D3-6E4B-A006-D60F0DD3A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763000" cy="835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600" dirty="0"/>
            </a:br>
            <a:r>
              <a:rPr lang="en-US" sz="3600" dirty="0"/>
              <a:t>Network Management:</a:t>
            </a:r>
            <a:br>
              <a:rPr lang="en-US" sz="3600" dirty="0"/>
            </a:br>
            <a:r>
              <a:rPr lang="en-US" sz="3600" dirty="0"/>
              <a:t>Measure, Model, Control</a:t>
            </a:r>
          </a:p>
        </p:txBody>
      </p:sp>
      <p:sp>
        <p:nvSpPr>
          <p:cNvPr id="16386" name="Oval 5">
            <a:extLst>
              <a:ext uri="{FF2B5EF4-FFF2-40B4-BE49-F238E27FC236}">
                <a16:creationId xmlns:a16="http://schemas.microsoft.com/office/drawing/2014/main" id="{D7F37416-29B0-B34B-94E8-AEDA55C4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35500"/>
            <a:ext cx="5467350" cy="1719263"/>
          </a:xfrm>
          <a:prstGeom prst="ellipse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46823" name="Text Box 7">
            <a:extLst>
              <a:ext uri="{FF2B5EF4-FFF2-40B4-BE49-F238E27FC236}">
                <a16:creationId xmlns:a16="http://schemas.microsoft.com/office/drawing/2014/main" id="{19D913E3-3C06-6649-AF03-01C4EFE9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41675"/>
            <a:ext cx="1944688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Topology/</a:t>
            </a:r>
          </a:p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Configuration</a:t>
            </a:r>
          </a:p>
        </p:txBody>
      </p:sp>
      <p:sp>
        <p:nvSpPr>
          <p:cNvPr id="546825" name="Text Box 9">
            <a:extLst>
              <a:ext uri="{FF2B5EF4-FFF2-40B4-BE49-F238E27FC236}">
                <a16:creationId xmlns:a16="http://schemas.microsoft.com/office/drawing/2014/main" id="{998034FB-E7A6-7E41-8B82-02D45BDA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563" y="3216275"/>
            <a:ext cx="1173162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Traffic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Demands</a:t>
            </a:r>
          </a:p>
        </p:txBody>
      </p:sp>
      <p:sp>
        <p:nvSpPr>
          <p:cNvPr id="546828" name="Text Box 12">
            <a:extLst>
              <a:ext uri="{FF2B5EF4-FFF2-40B4-BE49-F238E27FC236}">
                <a16:creationId xmlns:a16="http://schemas.microsoft.com/office/drawing/2014/main" id="{64590906-9995-F94E-9F78-80A28D05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3235325"/>
            <a:ext cx="1377950" cy="646113"/>
          </a:xfrm>
          <a:prstGeom prst="rect">
            <a:avLst/>
          </a:prstGeom>
          <a:solidFill>
            <a:srgbClr val="D9D9D9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Changes to</a:t>
            </a:r>
          </a:p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the network</a:t>
            </a:r>
          </a:p>
        </p:txBody>
      </p:sp>
      <p:sp>
        <p:nvSpPr>
          <p:cNvPr id="546832" name="Line 16">
            <a:extLst>
              <a:ext uri="{FF2B5EF4-FFF2-40B4-BE49-F238E27FC236}">
                <a16:creationId xmlns:a16="http://schemas.microsoft.com/office/drawing/2014/main" id="{97DFB7BE-9F4F-BA4B-B2AF-F0E15E62F1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2375" y="4214813"/>
            <a:ext cx="915988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3" name="Line 17">
            <a:extLst>
              <a:ext uri="{FF2B5EF4-FFF2-40B4-BE49-F238E27FC236}">
                <a16:creationId xmlns:a16="http://schemas.microsoft.com/office/drawing/2014/main" id="{E636FAF1-1BC6-2E48-99FA-72583B944B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3388" y="4005263"/>
            <a:ext cx="14287" cy="12779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4" name="Line 18">
            <a:extLst>
              <a:ext uri="{FF2B5EF4-FFF2-40B4-BE49-F238E27FC236}">
                <a16:creationId xmlns:a16="http://schemas.microsoft.com/office/drawing/2014/main" id="{3DA0FED4-3647-3A47-B8A5-F78413B2C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4213225"/>
            <a:ext cx="752475" cy="11493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5" name="Line 19">
            <a:extLst>
              <a:ext uri="{FF2B5EF4-FFF2-40B4-BE49-F238E27FC236}">
                <a16:creationId xmlns:a16="http://schemas.microsoft.com/office/drawing/2014/main" id="{7AA3D784-4B9E-1C46-AAAC-63D093314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4208463"/>
            <a:ext cx="474662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6" name="Line 20">
            <a:extLst>
              <a:ext uri="{FF2B5EF4-FFF2-40B4-BE49-F238E27FC236}">
                <a16:creationId xmlns:a16="http://schemas.microsoft.com/office/drawing/2014/main" id="{B090D05F-A65C-474A-BD6F-24B50F16F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4187825"/>
            <a:ext cx="804863" cy="1117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7" name="Line 21">
            <a:extLst>
              <a:ext uri="{FF2B5EF4-FFF2-40B4-BE49-F238E27FC236}">
                <a16:creationId xmlns:a16="http://schemas.microsoft.com/office/drawing/2014/main" id="{8347C926-0FD3-EC4A-8505-D815AA0401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6825" y="4213225"/>
            <a:ext cx="1771650" cy="1611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396" name="Text Box 22">
            <a:extLst>
              <a:ext uri="{FF2B5EF4-FFF2-40B4-BE49-F238E27FC236}">
                <a16:creationId xmlns:a16="http://schemas.microsoft.com/office/drawing/2014/main" id="{D5D4C5FA-2F71-8647-80CB-6CECC449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549751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/>
              <a:t>Operational Network</a:t>
            </a:r>
          </a:p>
        </p:txBody>
      </p:sp>
      <p:sp>
        <p:nvSpPr>
          <p:cNvPr id="546841" name="Text Box 25">
            <a:extLst>
              <a:ext uri="{FF2B5EF4-FFF2-40B4-BE49-F238E27FC236}">
                <a16:creationId xmlns:a16="http://schemas.microsoft.com/office/drawing/2014/main" id="{F7DE73BD-CD84-7949-A24E-2AD529EB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1341438"/>
            <a:ext cx="2687637" cy="923925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Network-wide</a:t>
            </a:r>
          </a:p>
          <a:p>
            <a:pPr algn="ctr" eaLnBrk="1" hangingPunct="1"/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what if</a:t>
            </a:r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 model</a:t>
            </a:r>
            <a:b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(analytical, statistical)</a:t>
            </a:r>
            <a:endParaRPr lang="en-US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6846" name="Line 30">
            <a:extLst>
              <a:ext uri="{FF2B5EF4-FFF2-40B4-BE49-F238E27FC236}">
                <a16:creationId xmlns:a16="http://schemas.microsoft.com/office/drawing/2014/main" id="{0B2A97B3-5CD6-2F40-8524-EC01F96C0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2276475"/>
            <a:ext cx="1089025" cy="9159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47" name="Line 31">
            <a:extLst>
              <a:ext uri="{FF2B5EF4-FFF2-40B4-BE49-F238E27FC236}">
                <a16:creationId xmlns:a16="http://schemas.microsoft.com/office/drawing/2014/main" id="{31B61E83-82AA-0A49-A221-2138E9BAD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2276475"/>
            <a:ext cx="946150" cy="9207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2" name="Line 36">
            <a:extLst>
              <a:ext uri="{FF2B5EF4-FFF2-40B4-BE49-F238E27FC236}">
                <a16:creationId xmlns:a16="http://schemas.microsoft.com/office/drawing/2014/main" id="{7F7E2D80-3D7A-EF41-B016-A12759755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1746250"/>
            <a:ext cx="241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3" name="Line 37">
            <a:extLst>
              <a:ext uri="{FF2B5EF4-FFF2-40B4-BE49-F238E27FC236}">
                <a16:creationId xmlns:a16="http://schemas.microsoft.com/office/drawing/2014/main" id="{FDD616C6-B475-D941-BB16-881F9C5C3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213" y="1739900"/>
            <a:ext cx="15875" cy="1466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4" name="Text Box 38">
            <a:extLst>
              <a:ext uri="{FF2B5EF4-FFF2-40B4-BE49-F238E27FC236}">
                <a16:creationId xmlns:a16="http://schemas.microsoft.com/office/drawing/2014/main" id="{EA362E82-3E7D-C647-8BA4-2FA5B69B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149725"/>
            <a:ext cx="1082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measure</a:t>
            </a:r>
          </a:p>
        </p:txBody>
      </p:sp>
      <p:sp>
        <p:nvSpPr>
          <p:cNvPr id="546855" name="Text Box 39">
            <a:extLst>
              <a:ext uri="{FF2B5EF4-FFF2-40B4-BE49-F238E27FC236}">
                <a16:creationId xmlns:a16="http://schemas.microsoft.com/office/drawing/2014/main" id="{A79727CA-6869-3947-BA6A-7867878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846638"/>
            <a:ext cx="1262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control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67B08BF-675C-F540-AD36-DC736F6A3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213100"/>
            <a:ext cx="1582737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Failures/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Attacks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CF92D652-245C-F341-8D4A-151B24C0D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2349500"/>
            <a:ext cx="7938" cy="7826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51315-2C06-5F4A-8985-67D0B2CC7133}"/>
              </a:ext>
            </a:extLst>
          </p:cNvPr>
          <p:cNvSpPr txBox="1"/>
          <p:nvPr/>
        </p:nvSpPr>
        <p:spPr>
          <a:xfrm>
            <a:off x="5988050" y="1260836"/>
            <a:ext cx="2952750" cy="923925"/>
          </a:xfrm>
          <a:prstGeom prst="rect">
            <a:avLst/>
          </a:prstGeom>
          <a:solidFill>
            <a:srgbClr val="FF9757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Arial" charset="0"/>
                <a:ea typeface="宋体" charset="0"/>
                <a:cs typeface="宋体" charset="0"/>
              </a:rPr>
              <a:t>Indirect Inference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Protocol modeling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12788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566-9FC8-0C41-B3F2-7651984B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2205038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91BC-963E-954A-8FF6-4EE89CA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74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855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9E1-22FF-AE43-90F9-3F06394B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653D-E6E3-414F-92E3-CA0AA4C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Rare events</a:t>
            </a:r>
          </a:p>
          <a:p>
            <a:pPr>
              <a:defRPr/>
            </a:pPr>
            <a:r>
              <a:rPr lang="en-US" dirty="0"/>
              <a:t>Time-series analysis</a:t>
            </a:r>
          </a:p>
          <a:p>
            <a:pPr>
              <a:defRPr/>
            </a:pPr>
            <a:r>
              <a:rPr lang="en-US" dirty="0"/>
              <a:t>Analysis of </a:t>
            </a:r>
            <a:r>
              <a:rPr lang="en-US" dirty="0" err="1"/>
              <a:t>heterogenous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/>
              <a:t>Analysis of communication graphs</a:t>
            </a:r>
          </a:p>
          <a:p>
            <a:pPr>
              <a:defRPr/>
            </a:pPr>
            <a:r>
              <a:rPr lang="en-US" dirty="0"/>
              <a:t>Need to analyze data in real time</a:t>
            </a:r>
          </a:p>
          <a:p>
            <a:pPr>
              <a:defRPr/>
            </a:pPr>
            <a:r>
              <a:rPr lang="en-US" dirty="0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412384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78BD1-D8A6-A04A-9F73-2C89282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22FCB-8155-8D43-ABB1-62400FDC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FontTx/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7347" name="Picture 10" descr="spam-over-time_cut.png">
            <a:extLst>
              <a:ext uri="{FF2B5EF4-FFF2-40B4-BE49-F238E27FC236}">
                <a16:creationId xmlns:a16="http://schemas.microsoft.com/office/drawing/2014/main" id="{082EC0AE-98BD-9C42-9B31-AD1DA538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35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2BE5038-20DF-7448-B0D6-CB2D5835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806" y="150813"/>
            <a:ext cx="8688388" cy="1060450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89613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#1: </a:t>
            </a:r>
            <a:br>
              <a:rPr lang="fi-FI" dirty="0"/>
            </a:br>
            <a:r>
              <a:rPr lang="fi-FI" dirty="0"/>
              <a:t>Content </a:t>
            </a:r>
            <a:r>
              <a:rPr lang="fi-FI" dirty="0" err="1"/>
              <a:t>Filters</a:t>
            </a:r>
            <a:endParaRPr lang="fi-FI" dirty="0"/>
          </a:p>
        </p:txBody>
      </p:sp>
      <p:pic>
        <p:nvPicPr>
          <p:cNvPr id="169988" name="Picture 4">
            <a:extLst>
              <a:ext uri="{FF2B5EF4-FFF2-40B4-BE49-F238E27FC236}">
                <a16:creationId xmlns:a16="http://schemas.microsoft.com/office/drawing/2014/main" id="{CAB1BF16-3D9C-A944-9002-0B6DE0F3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7188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3AC598F7-2CD1-9848-BC7E-99892613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93988"/>
            <a:ext cx="3505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6737C799-AE8C-E04B-BACA-15848967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27352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480C9D5F-F0A0-8D47-AD17-4367ABFD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5788"/>
            <a:ext cx="10366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id="{0B9FB5DF-0462-EB4D-B42E-26DBADEB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94325"/>
            <a:ext cx="1635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0FBC0ADC-AA79-4B4A-A7FA-961BF811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70188"/>
            <a:ext cx="27130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D1A3103C-C827-D449-8C08-7B66490B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70388"/>
            <a:ext cx="27130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F1670020-A532-D341-A311-E9910E82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51388"/>
            <a:ext cx="4900613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2C479-6497-CF46-8BF2-D14F69E5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22362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936472-2CC9-5245-8F68-D147368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78</a:t>
            </a:fld>
            <a:endParaRPr lang="en-US" altLang="en-US" sz="1400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94733203-28DF-8648-9858-68BB0B49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Conventional Approach #2: </a:t>
            </a:r>
            <a:br>
              <a:rPr lang="en-US" dirty="0"/>
            </a:br>
            <a:r>
              <a:rPr lang="en-US" dirty="0"/>
              <a:t>IP Addresses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036E624-8963-C140-9A74-C638E25C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Problem:</a:t>
            </a:r>
            <a:r>
              <a:rPr lang="en-US" dirty="0"/>
              <a:t> IP addresses are ephemeral </a:t>
            </a:r>
          </a:p>
          <a:p>
            <a:pPr>
              <a:defRPr/>
            </a:pPr>
            <a:r>
              <a:rPr lang="en-US" dirty="0"/>
              <a:t>Every day, 10% of senders are from previously unseen IP addresses</a:t>
            </a:r>
          </a:p>
          <a:p>
            <a:pPr>
              <a:defRPr/>
            </a:pPr>
            <a:r>
              <a:rPr lang="en-US" dirty="0"/>
              <a:t>Possible causes</a:t>
            </a:r>
          </a:p>
          <a:p>
            <a:pPr lvl="1">
              <a:defRPr/>
            </a:pPr>
            <a:r>
              <a:rPr lang="en-US" dirty="0"/>
              <a:t>Dynamic addressing</a:t>
            </a:r>
          </a:p>
          <a:p>
            <a:pPr lvl="1">
              <a:defRPr/>
            </a:pPr>
            <a:r>
              <a:rPr lang="en-US" dirty="0"/>
              <a:t>New infections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FCA1393-418C-384A-886E-95790B93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848600" cy="11906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1800"/>
              <a:t>        by mail.gtnoise.net (Postfix) with ESMTP id 2A6EBC94A1</a:t>
            </a:r>
          </a:p>
          <a:p>
            <a:pPr eaLnBrk="1" hangingPunct="1"/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2561312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5DF1-C367-F34B-9E79-BF1E8B2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 Lot Happens </a:t>
            </a:r>
            <a:r>
              <a:rPr lang="en-US" sz="3600" i="1" dirty="0"/>
              <a:t>Before</a:t>
            </a:r>
            <a:r>
              <a:rPr lang="en-US" sz="3600" dirty="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C968B4-734C-1543-9156-8F84A142DF49}"/>
              </a:ext>
            </a:extLst>
          </p:cNvPr>
          <p:cNvCxnSpPr/>
          <p:nvPr/>
        </p:nvCxnSpPr>
        <p:spPr>
          <a:xfrm>
            <a:off x="2994025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D33A7-E471-9A46-881B-C6111B90D7A6}"/>
              </a:ext>
            </a:extLst>
          </p:cNvPr>
          <p:cNvCxnSpPr/>
          <p:nvPr/>
        </p:nvCxnSpPr>
        <p:spPr>
          <a:xfrm>
            <a:off x="6176963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1C137DE-A7A0-EC49-AA12-EF690CF60075}"/>
              </a:ext>
            </a:extLst>
          </p:cNvPr>
          <p:cNvSpPr/>
          <p:nvPr/>
        </p:nvSpPr>
        <p:spPr>
          <a:xfrm>
            <a:off x="1366838" y="5872163"/>
            <a:ext cx="1579562" cy="293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52ED52E-55A8-7345-A20D-32D67DB9AD1A}"/>
              </a:ext>
            </a:extLst>
          </p:cNvPr>
          <p:cNvSpPr>
            <a:spLocks noChangeAspect="1"/>
          </p:cNvSpPr>
          <p:nvPr/>
        </p:nvSpPr>
        <p:spPr>
          <a:xfrm rot="16200000">
            <a:off x="940594" y="4698206"/>
            <a:ext cx="1246188" cy="1000125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C3D9BAB1-DD80-FD47-9CDE-437B3E1C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595813"/>
            <a:ext cx="8842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9">
            <a:extLst>
              <a:ext uri="{FF2B5EF4-FFF2-40B4-BE49-F238E27FC236}">
                <a16:creationId xmlns:a16="http://schemas.microsoft.com/office/drawing/2014/main" id="{70BFA00D-9B2E-2347-9B6A-5D45842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3500"/>
            <a:ext cx="170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7" descr="mono-spam.PNG">
            <a:extLst>
              <a:ext uri="{FF2B5EF4-FFF2-40B4-BE49-F238E27FC236}">
                <a16:creationId xmlns:a16="http://schemas.microsoft.com/office/drawing/2014/main" id="{90632F01-3248-9D49-BEF8-FA8622AF0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510088"/>
            <a:ext cx="146367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7A285BCA-5724-6A46-877D-4D8F528B61CA}"/>
              </a:ext>
            </a:extLst>
          </p:cNvPr>
          <p:cNvSpPr/>
          <p:nvPr/>
        </p:nvSpPr>
        <p:spPr>
          <a:xfrm rot="10800000">
            <a:off x="976313" y="3857625"/>
            <a:ext cx="209550" cy="82232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69FD3-6C60-2C43-BA3B-A4D76AEC20FF}"/>
              </a:ext>
            </a:extLst>
          </p:cNvPr>
          <p:cNvSpPr/>
          <p:nvPr/>
        </p:nvSpPr>
        <p:spPr>
          <a:xfrm>
            <a:off x="1781175" y="2817813"/>
            <a:ext cx="749300" cy="4746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9547F7-88E6-C14D-89FF-A45FF6B62B34}"/>
              </a:ext>
            </a:extLst>
          </p:cNvPr>
          <p:cNvSpPr/>
          <p:nvPr/>
        </p:nvSpPr>
        <p:spPr>
          <a:xfrm>
            <a:off x="6211888" y="1928813"/>
            <a:ext cx="2925762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1FBCA-E71A-F140-BC78-D780E6EF8BD7}"/>
              </a:ext>
            </a:extLst>
          </p:cNvPr>
          <p:cNvSpPr/>
          <p:nvPr/>
        </p:nvSpPr>
        <p:spPr>
          <a:xfrm>
            <a:off x="2946400" y="1928813"/>
            <a:ext cx="3344863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88773A-C21B-A944-8D5E-779F287DFB8B}"/>
              </a:ext>
            </a:extLst>
          </p:cNvPr>
          <p:cNvSpPr/>
          <p:nvPr/>
        </p:nvSpPr>
        <p:spPr>
          <a:xfrm>
            <a:off x="190500" y="1928813"/>
            <a:ext cx="2765425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FE617-F932-DA42-BA98-61CF385087E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628900"/>
            <a:ext cx="2797175" cy="3532188"/>
            <a:chOff x="3317421" y="2222474"/>
            <a:chExt cx="2797190" cy="3532524"/>
          </a:xfrm>
        </p:grpSpPr>
        <p:pic>
          <p:nvPicPr>
            <p:cNvPr id="58396" name="Picture 1">
              <a:extLst>
                <a:ext uri="{FF2B5EF4-FFF2-40B4-BE49-F238E27FC236}">
                  <a16:creationId xmlns:a16="http://schemas.microsoft.com/office/drawing/2014/main" id="{207EB7C2-DE33-6F4F-9946-FB560936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7" name="Picture 5">
              <a:extLst>
                <a:ext uri="{FF2B5EF4-FFF2-40B4-BE49-F238E27FC236}">
                  <a16:creationId xmlns:a16="http://schemas.microsoft.com/office/drawing/2014/main" id="{EDEAB6C0-D0AF-C04E-8F7A-73168A13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72D017CA-3609-5E4F-9D90-BBFA4509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2253"/>
              <a:ext cx="2509851" cy="1376494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BB9C1A7F-D501-7E48-8946-8884DD4FD2C3}"/>
                </a:ext>
              </a:extLst>
            </p:cNvPr>
            <p:cNvSpPr/>
            <p:nvPr/>
          </p:nvSpPr>
          <p:spPr>
            <a:xfrm rot="10800000">
              <a:off x="4466777" y="3745032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C1C8C817-2F28-E440-967E-C643929804DE}"/>
                </a:ext>
              </a:extLst>
            </p:cNvPr>
            <p:cNvSpPr/>
            <p:nvPr/>
          </p:nvSpPr>
          <p:spPr>
            <a:xfrm rot="10800000">
              <a:off x="4466777" y="2830545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BA0F5-C87F-6448-8C22-794836F38AAE}"/>
                </a:ext>
              </a:extLst>
            </p:cNvPr>
            <p:cNvSpPr/>
            <p:nvPr/>
          </p:nvSpPr>
          <p:spPr>
            <a:xfrm>
              <a:off x="4779517" y="3178240"/>
              <a:ext cx="1335094" cy="474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D3825-C72B-434B-BDAE-32B29AD158D0}"/>
                </a:ext>
              </a:extLst>
            </p:cNvPr>
            <p:cNvSpPr/>
            <p:nvPr/>
          </p:nvSpPr>
          <p:spPr>
            <a:xfrm>
              <a:off x="4779517" y="2239939"/>
              <a:ext cx="1335094" cy="4731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EBA538-B746-D14E-BCC8-9BB4E809A93D}"/>
                </a:ext>
              </a:extLst>
            </p:cNvPr>
            <p:cNvSpPr/>
            <p:nvPr/>
          </p:nvSpPr>
          <p:spPr>
            <a:xfrm>
              <a:off x="3873049" y="5504149"/>
              <a:ext cx="2109799" cy="2508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324D0-50CE-0049-AF2D-E5D4BCE16A39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2735263"/>
            <a:ext cx="2692400" cy="3236912"/>
            <a:chOff x="6417925" y="2810905"/>
            <a:chExt cx="2692449" cy="3237767"/>
          </a:xfrm>
        </p:grpSpPr>
        <p:pic>
          <p:nvPicPr>
            <p:cNvPr id="58386" name="Picture 28" descr="icann_logo.png">
              <a:extLst>
                <a:ext uri="{FF2B5EF4-FFF2-40B4-BE49-F238E27FC236}">
                  <a16:creationId xmlns:a16="http://schemas.microsoft.com/office/drawing/2014/main" id="{7D89B804-C18A-F944-970F-CC1BE44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7" name="Picture 30" descr="registrar_icon.png">
              <a:extLst>
                <a:ext uri="{FF2B5EF4-FFF2-40B4-BE49-F238E27FC236}">
                  <a16:creationId xmlns:a16="http://schemas.microsoft.com/office/drawing/2014/main" id="{618E7351-B344-234D-90F0-7020508D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AC6BE3-CA1E-D54B-A75D-4E63A4BDA7C1}"/>
                </a:ext>
              </a:extLst>
            </p:cNvPr>
            <p:cNvSpPr/>
            <p:nvPr/>
          </p:nvSpPr>
          <p:spPr>
            <a:xfrm>
              <a:off x="6417925" y="2810905"/>
              <a:ext cx="2011399" cy="365221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B45D95CB-E9AB-FC47-BAB7-85DE12935D87}"/>
                </a:ext>
              </a:extLst>
            </p:cNvPr>
            <p:cNvSpPr/>
            <p:nvPr/>
          </p:nvSpPr>
          <p:spPr>
            <a:xfrm flipV="1">
              <a:off x="7318053" y="4978414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B26D73AC-4FA8-1D4A-A6EF-5D93B717AF7B}"/>
                </a:ext>
              </a:extLst>
            </p:cNvPr>
            <p:cNvSpPr/>
            <p:nvPr/>
          </p:nvSpPr>
          <p:spPr>
            <a:xfrm flipV="1">
              <a:off x="7318053" y="4354363"/>
              <a:ext cx="211142" cy="273122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D23C41EA-7E4F-4B45-9DDB-766B0B26498F}"/>
                </a:ext>
              </a:extLst>
            </p:cNvPr>
            <p:cNvSpPr/>
            <p:nvPr/>
          </p:nvSpPr>
          <p:spPr>
            <a:xfrm flipV="1">
              <a:off x="7318053" y="3295220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DCC5D-BFE4-5947-AD98-248D7DC46145}"/>
                </a:ext>
              </a:extLst>
            </p:cNvPr>
            <p:cNvSpPr/>
            <p:nvPr/>
          </p:nvSpPr>
          <p:spPr>
            <a:xfrm>
              <a:off x="7991166" y="376048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E51A5E-6D55-EB4A-BD9C-5686A7DD73F0}"/>
                </a:ext>
              </a:extLst>
            </p:cNvPr>
            <p:cNvSpPr/>
            <p:nvPr/>
          </p:nvSpPr>
          <p:spPr>
            <a:xfrm>
              <a:off x="7991166" y="453062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438820-42FA-D240-8979-ECA893F14D76}"/>
                </a:ext>
              </a:extLst>
            </p:cNvPr>
            <p:cNvSpPr/>
            <p:nvPr/>
          </p:nvSpPr>
          <p:spPr>
            <a:xfrm>
              <a:off x="7991166" y="5435735"/>
              <a:ext cx="1119208" cy="4747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58395" name="Picture 41" descr="Verisignlogo.png">
              <a:extLst>
                <a:ext uri="{FF2B5EF4-FFF2-40B4-BE49-F238E27FC236}">
                  <a16:creationId xmlns:a16="http://schemas.microsoft.com/office/drawing/2014/main" id="{1AA08850-3A58-484E-93BF-0C8D49ECBE0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BBBA5-2200-F941-B038-91940B64A805}"/>
              </a:ext>
            </a:extLst>
          </p:cNvPr>
          <p:cNvCxnSpPr/>
          <p:nvPr/>
        </p:nvCxnSpPr>
        <p:spPr>
          <a:xfrm flipH="1">
            <a:off x="2514600" y="1878013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AE8502-986F-2A4E-A14B-3990D234E929}"/>
              </a:ext>
            </a:extLst>
          </p:cNvPr>
          <p:cNvSpPr txBox="1"/>
          <p:nvPr/>
        </p:nvSpPr>
        <p:spPr>
          <a:xfrm>
            <a:off x="4164013" y="1473200"/>
            <a:ext cx="8159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3544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D01-03DA-EA41-90F9-5F18E4E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80</a:t>
            </a:fld>
            <a:endParaRPr lang="en-US" altLang="en-US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79CD597-C74F-8D4A-B26D-277852AA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6513"/>
            <a:ext cx="8991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13975-83B8-4346-9A80-454BD37E2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17688"/>
            <a:ext cx="8229600" cy="45259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400" lvl="1" indent="-457200"/>
            <a:endParaRPr lang="en-US" altLang="en-US"/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A50611-EBB5-D340-A727-1DB98B2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81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E302713-6D61-ED48-AFD0-59E3DD88E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3025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B373843-1EFD-C947-82CC-00BE6E604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9" y="1457566"/>
            <a:ext cx="8831262" cy="41148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Agility: </a:t>
            </a:r>
            <a:r>
              <a:rPr lang="en-US" dirty="0">
                <a:solidFill>
                  <a:srgbClr val="000000"/>
                </a:solidFill>
              </a:rPr>
              <a:t>Spammers must escape detection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Understanding</a:t>
            </a:r>
            <a:r>
              <a:rPr lang="en-US" b="1" dirty="0"/>
              <a:t> </a:t>
            </a:r>
            <a:r>
              <a:rPr lang="en-US" dirty="0"/>
              <a:t>network-level behavior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 </a:t>
            </a:r>
            <a:r>
              <a:rPr lang="en-US" dirty="0"/>
              <a:t>Detecting </a:t>
            </a:r>
            <a:r>
              <a:rPr lang="en-US" i="1" dirty="0"/>
              <a:t>agility</a:t>
            </a:r>
            <a:r>
              <a:rPr lang="en-US" dirty="0"/>
              <a:t> (BGP, DNS)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Exposure: </a:t>
            </a:r>
            <a:r>
              <a:rPr lang="en-US" dirty="0"/>
              <a:t>Spammers behave differently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based on features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</a:t>
            </a:r>
            <a:r>
              <a:rPr lang="en-US" dirty="0"/>
              <a:t> Which features to use?</a:t>
            </a:r>
          </a:p>
          <a:p>
            <a:pPr>
              <a:defRPr/>
            </a:pPr>
            <a:endParaRPr lang="en-US" b="1" dirty="0">
              <a:solidFill>
                <a:srgbClr val="333399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Coordination</a:t>
            </a:r>
            <a:r>
              <a:rPr lang="en-US" dirty="0">
                <a:solidFill>
                  <a:srgbClr val="33339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Spammers behave like each other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Clustering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based on common behavior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Challenge:</a:t>
            </a:r>
            <a:r>
              <a:rPr lang="en-US" dirty="0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23535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4249EF-8232-5C41-A36C-666A2A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82</a:t>
            </a:fld>
            <a:endParaRPr lang="en-US" altLang="en-US" sz="1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B89E19D-B190-A646-B41B-279A42D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Analysis of Internet Routing 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EAACA6-7E1E-E144-9BAB-621DDB74E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229600" cy="1371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Hijack IP address space using BGP</a:t>
            </a:r>
          </a:p>
          <a:p>
            <a:pPr>
              <a:defRPr/>
            </a:pPr>
            <a:r>
              <a:rPr lang="en-US" dirty="0"/>
              <a:t>Send spam</a:t>
            </a:r>
          </a:p>
          <a:p>
            <a:pPr>
              <a:defRPr/>
            </a:pPr>
            <a:r>
              <a:rPr lang="en-US" dirty="0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07F1DC2-F4ED-3B48-A43D-11486F557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55863"/>
            <a:ext cx="3581400" cy="917575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A small club of persistent players appears to be using this technique.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870AEE8-85B8-B647-B65B-F490EBC0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284663"/>
            <a:ext cx="1295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0E6E355-F02A-7A44-B789-DBB2521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567113"/>
            <a:ext cx="3195637" cy="6477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</a:rPr>
              <a:t>Surprise: Common short-lived prefixes are huge!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F86106A-93E8-7E4A-A687-9A295202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170363"/>
            <a:ext cx="2225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19AB1145-686F-A743-8037-B1777C87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192588"/>
            <a:ext cx="1898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61.0.0.0/8 4678 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66.0.0.0/8 21562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82.0.0.0/8 8717 </a:t>
            </a:r>
          </a:p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BC583C4-C6B0-7A4C-A285-39865BB9A80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4650"/>
            <a:ext cx="4710113" cy="3409950"/>
            <a:chOff x="240" y="1836"/>
            <a:chExt cx="2967" cy="2148"/>
          </a:xfrm>
        </p:grpSpPr>
        <p:pic>
          <p:nvPicPr>
            <p:cNvPr id="13321" name="Picture 9">
              <a:extLst>
                <a:ext uri="{FF2B5EF4-FFF2-40B4-BE49-F238E27FC236}">
                  <a16:creationId xmlns:a16="http://schemas.microsoft.com/office/drawing/2014/main" id="{356680D3-0E20-DD47-84B0-D91914D9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22" name="Line 10">
              <a:extLst>
                <a:ext uri="{FF2B5EF4-FFF2-40B4-BE49-F238E27FC236}">
                  <a16:creationId xmlns:a16="http://schemas.microsoft.com/office/drawing/2014/main" id="{C2A7C033-A19B-2849-8331-7A9AAAE69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6069970F-7376-394F-B4F3-508BE53D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>
                  <a:latin typeface="Arial" charset="0"/>
                  <a:ea typeface="宋体" charset="0"/>
                  <a:cs typeface="宋体" charset="0"/>
                </a:rPr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4752EE1-C8A8-2948-8E5A-E166778D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5199063"/>
            <a:ext cx="3886200" cy="9175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554717C8-7B06-2F4A-8543-3D3DECC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318250"/>
            <a:ext cx="8991600" cy="4619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1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BC5F73-28AF-684F-9D65-6B68276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83</a:t>
            </a:fld>
            <a:endParaRPr lang="en-US" altLang="en-US" sz="1400"/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3CB2A4D7-1701-964E-BE67-1A3913A2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000"/>
            <a:ext cx="6383338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6" name="Rectangle 2">
            <a:extLst>
              <a:ext uri="{FF2B5EF4-FFF2-40B4-BE49-F238E27FC236}">
                <a16:creationId xmlns:a16="http://schemas.microsoft.com/office/drawing/2014/main" id="{10BFF7F4-73CD-A145-AF10-78E81F3AC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87BDC1ED-0EBA-B043-8D26-DCEFE970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2133600" cy="1190625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CAA71440-EF0E-E64B-B5CB-E62D22E51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10BAEBE-9412-6044-A0CD-8D11C6E1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355725"/>
            <a:ext cx="6275388" cy="922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28958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DE57F6-BE43-924D-9063-17537DF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84</a:t>
            </a:fld>
            <a:endParaRPr lang="en-US" altLang="en-US" sz="1400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8E6C481B-E11D-554C-82C9-D99B67412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Combining Features: RuleFit</a:t>
            </a: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ACED6E1B-E0FB-2745-B8ED-0181C4BDD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167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/>
              <a:t>Put features into the RuleFit classifier</a:t>
            </a:r>
          </a:p>
          <a:p>
            <a:pPr>
              <a:defRPr/>
            </a:pPr>
            <a:r>
              <a:rPr lang="en-US"/>
              <a:t>10-fold cross validation on one day of query logs from a large spam filtering appliance provider</a:t>
            </a: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1BEC7662-1401-6E41-8FA9-3C0057AD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latin typeface="Arial" charset="0"/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宋体" charset="0"/>
                <a:cs typeface="宋体" charset="0"/>
              </a:rPr>
              <a:t>Using </a:t>
            </a:r>
            <a:r>
              <a:rPr lang="en-US" sz="2800" i="1" dirty="0">
                <a:latin typeface="Arial" charset="0"/>
                <a:ea typeface="宋体" charset="0"/>
                <a:cs typeface="宋体" charset="0"/>
              </a:rPr>
              <a:t>only network-level features</a:t>
            </a:r>
            <a:endParaRPr lang="en-US" sz="2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163850" name="Picture 10">
            <a:extLst>
              <a:ext uri="{FF2B5EF4-FFF2-40B4-BE49-F238E27FC236}">
                <a16:creationId xmlns:a16="http://schemas.microsoft.com/office/drawing/2014/main" id="{9E2107AE-A046-694D-BF47-5F39F047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13075"/>
            <a:ext cx="428783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D0C7E7DC-83E5-BF4F-A280-08F5EE4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851150"/>
            <a:ext cx="4518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26BBD-F312-354A-BE9A-98DC569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5981700"/>
            <a:ext cx="8839200" cy="8302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/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8" name="Picture 9">
            <a:extLst>
              <a:ext uri="{FF2B5EF4-FFF2-40B4-BE49-F238E27FC236}">
                <a16:creationId xmlns:a16="http://schemas.microsoft.com/office/drawing/2014/main" id="{6BE743BE-A9B4-CD44-B06F-D6F95BD6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95613"/>
            <a:ext cx="11620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43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C60-F383-504F-97FF-079303D0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Going Back Earlier in Time:</a:t>
            </a:r>
            <a:br>
              <a:rPr lang="en-US" sz="3200" dirty="0"/>
            </a:br>
            <a:r>
              <a:rPr lang="en-US" sz="3200" dirty="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D752-1210-8E45-848F-F1E1168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8146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sz="2800" b="1" dirty="0">
                <a:solidFill>
                  <a:schemeClr val="accent6"/>
                </a:solidFill>
              </a:rPr>
              <a:t>Alternative: </a:t>
            </a:r>
            <a:r>
              <a:rPr lang="en-US" sz="2800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8B0B-A042-8F42-BC5E-ED4641D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3287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A962-3EB9-5A4A-ABEC-2C520B77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Predictive Analytics and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075-BE00-DC4F-ABC4-6FFB5B3D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registration and resource record establishment </a:t>
            </a:r>
            <a:r>
              <a:rPr lang="en-US" b="1" dirty="0">
                <a:solidFill>
                  <a:srgbClr val="333399"/>
                </a:solidFill>
              </a:rPr>
              <a:t>occur before attacks take place</a:t>
            </a:r>
          </a:p>
          <a:p>
            <a:pPr>
              <a:defRPr/>
            </a:pPr>
            <a:r>
              <a:rPr lang="en-US" dirty="0"/>
              <a:t>DNS infrastructure for scam domains is located in </a:t>
            </a:r>
            <a:r>
              <a:rPr lang="en-US" b="1" dirty="0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dirty="0"/>
              <a:t> than the infrastructure for legitimate domains.</a:t>
            </a: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Early lookup patterns </a:t>
            </a:r>
            <a:r>
              <a:rPr lang="en-US" dirty="0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70BF-33E9-934C-B5F3-9B49610E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86</a:t>
            </a:fld>
            <a:endParaRPr lang="en-US" altLang="en-US" sz="1400"/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5F198D1C-21E2-6C46-8748-79E132F2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045200"/>
            <a:ext cx="8229600" cy="5937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131345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71F-06F0-2747-B612-0EC6E56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Prediction: </a:t>
            </a:r>
            <a:br>
              <a:rPr lang="en-US" dirty="0"/>
            </a:br>
            <a:r>
              <a:rPr lang="en-US" dirty="0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61BF-2C93-E249-879C-2F4047A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87</a:t>
            </a:fld>
            <a:endParaRPr lang="en-US" altLang="en-US" sz="1400"/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83B550B2-E4BA-AA4A-BF18-1FDF7B1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>
            <a:extLst>
              <a:ext uri="{FF2B5EF4-FFF2-40B4-BE49-F238E27FC236}">
                <a16:creationId xmlns:a16="http://schemas.microsoft.com/office/drawing/2014/main" id="{7E9BA71A-C691-0541-AACC-E928E9F5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3536950"/>
            <a:ext cx="4041775" cy="1200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271435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9D79-0C91-8349-B93F-1F42163D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D3F7-0E7B-FE45-81D4-77D10257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88</a:t>
            </a:fld>
            <a:endParaRPr lang="en-US" altLang="en-US" sz="1400"/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B56F4DF4-1BEE-E74C-869B-648798D5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39875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948B5A97-809F-9B45-A04D-C2D017EA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8725"/>
            <a:ext cx="3208337" cy="1754188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13507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2169-6A88-9645-A236-AEFF5F3A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Early Lookup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BBF0-A855-EC45-B0D8-5F2EFCA9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75" y="1600200"/>
            <a:ext cx="8229600" cy="19494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8651-19BE-F64A-A931-2D46387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89</a:t>
            </a:fld>
            <a:endParaRPr lang="en-US" altLang="en-US" sz="140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CFF8E9A-BB61-0340-A963-7C37B26A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3722688"/>
            <a:ext cx="57419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Adaptive and Scalable systems that are Cost-Effective to build and maintain</a:t>
            </a:r>
          </a:p>
          <a:p>
            <a:endParaRPr lang="en-US" dirty="0"/>
          </a:p>
          <a:p>
            <a:r>
              <a:rPr lang="en-US" dirty="0"/>
              <a:t>Rules-based systems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8D120-EE6A-0244-82C9-BDFE2A8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4923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85805-A806-BC42-A65F-2103B3F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866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1" descr="cheaprx.png">
            <a:extLst>
              <a:ext uri="{FF2B5EF4-FFF2-40B4-BE49-F238E27FC236}">
                <a16:creationId xmlns:a16="http://schemas.microsoft.com/office/drawing/2014/main" id="{15134976-285C-014B-A635-381517EFD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3432175"/>
            <a:ext cx="27098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977A-C7C7-4D47-B284-1848555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60419" name="Picture 5" descr="registration.jpg">
            <a:extLst>
              <a:ext uri="{FF2B5EF4-FFF2-40B4-BE49-F238E27FC236}">
                <a16:creationId xmlns:a16="http://schemas.microsoft.com/office/drawing/2014/main" id="{44B8F481-92DD-F848-AF87-0DCDBA7D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461963" y="3432175"/>
            <a:ext cx="1970087" cy="1843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6" descr="detection.png">
            <a:extLst>
              <a:ext uri="{FF2B5EF4-FFF2-40B4-BE49-F238E27FC236}">
                <a16:creationId xmlns:a16="http://schemas.microsoft.com/office/drawing/2014/main" id="{546F455F-3904-E34A-BB17-A25143FD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432175"/>
            <a:ext cx="1968500" cy="1843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DDD5D-E156-E942-85CC-8B398D500F98}"/>
              </a:ext>
            </a:extLst>
          </p:cNvPr>
          <p:cNvSpPr/>
          <p:nvPr/>
        </p:nvSpPr>
        <p:spPr>
          <a:xfrm>
            <a:off x="3221038" y="3432175"/>
            <a:ext cx="2713037" cy="184308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pic>
        <p:nvPicPr>
          <p:cNvPr id="60422" name="Picture 14" descr="pill.png">
            <a:extLst>
              <a:ext uri="{FF2B5EF4-FFF2-40B4-BE49-F238E27FC236}">
                <a16:creationId xmlns:a16="http://schemas.microsoft.com/office/drawing/2014/main" id="{605FBB0F-B8E3-CC46-8D0B-3471DAD2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097338"/>
            <a:ext cx="16303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17">
            <a:extLst>
              <a:ext uri="{FF2B5EF4-FFF2-40B4-BE49-F238E27FC236}">
                <a16:creationId xmlns:a16="http://schemas.microsoft.com/office/drawing/2014/main" id="{5F1E4BEF-03AE-B94C-9ABA-E8E1955E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889250"/>
            <a:ext cx="2198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Registration</a:t>
            </a:r>
          </a:p>
        </p:txBody>
      </p:sp>
      <p:sp>
        <p:nvSpPr>
          <p:cNvPr id="60424" name="TextBox 18">
            <a:extLst>
              <a:ext uri="{FF2B5EF4-FFF2-40B4-BE49-F238E27FC236}">
                <a16:creationId xmlns:a16="http://schemas.microsoft.com/office/drawing/2014/main" id="{E75CC4DA-4DF5-154A-BCA5-97A2A79D0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889250"/>
            <a:ext cx="812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Use</a:t>
            </a:r>
          </a:p>
        </p:txBody>
      </p:sp>
      <p:sp>
        <p:nvSpPr>
          <p:cNvPr id="60425" name="TextBox 19">
            <a:extLst>
              <a:ext uri="{FF2B5EF4-FFF2-40B4-BE49-F238E27FC236}">
                <a16:creationId xmlns:a16="http://schemas.microsoft.com/office/drawing/2014/main" id="{0E393C7E-1F4A-5F4C-8A7F-76168AB3E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889250"/>
            <a:ext cx="1817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Detection</a:t>
            </a:r>
          </a:p>
        </p:txBody>
      </p:sp>
      <p:sp>
        <p:nvSpPr>
          <p:cNvPr id="60426" name="TextBox 20">
            <a:extLst>
              <a:ext uri="{FF2B5EF4-FFF2-40B4-BE49-F238E27FC236}">
                <a16:creationId xmlns:a16="http://schemas.microsoft.com/office/drawing/2014/main" id="{BE8B7B9C-3D51-A949-BBAC-82522F29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644650"/>
            <a:ext cx="6635750" cy="954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800" b="1"/>
              <a:t>P</a:t>
            </a:r>
            <a:r>
              <a:rPr lang="en-US" altLang="en-US" sz="2800"/>
              <a:t>roactive </a:t>
            </a:r>
            <a:r>
              <a:rPr lang="en-US" altLang="en-US" sz="2800" b="1"/>
              <a:t>R</a:t>
            </a:r>
            <a:r>
              <a:rPr lang="en-US" altLang="en-US" sz="2800"/>
              <a:t>ecognition and </a:t>
            </a:r>
            <a:r>
              <a:rPr lang="en-US" altLang="en-US" sz="2800" b="1"/>
              <a:t>E</a:t>
            </a:r>
            <a:r>
              <a:rPr lang="en-US" altLang="en-US" sz="2800"/>
              <a:t>limination of</a:t>
            </a:r>
          </a:p>
          <a:p>
            <a:pPr algn="ctr" eaLnBrk="1" hangingPunct="1"/>
            <a:r>
              <a:rPr lang="en-US" altLang="en-US" sz="2800" b="1"/>
              <a:t>D</a:t>
            </a:r>
            <a:r>
              <a:rPr lang="en-US" altLang="en-US" sz="2800"/>
              <a:t>omain </a:t>
            </a:r>
            <a:r>
              <a:rPr lang="en-US" altLang="en-US" sz="2800" b="1"/>
              <a:t>A</a:t>
            </a:r>
            <a:r>
              <a:rPr lang="en-US" altLang="en-US" sz="2800"/>
              <a:t>buse at </a:t>
            </a:r>
            <a:r>
              <a:rPr lang="en-US" altLang="en-US" sz="2800" b="1"/>
              <a:t>T</a:t>
            </a:r>
            <a:r>
              <a:rPr lang="en-US" altLang="en-US" sz="2800"/>
              <a:t>ime-</a:t>
            </a:r>
            <a:r>
              <a:rPr lang="en-US" altLang="en-US" sz="2800" b="1"/>
              <a:t>o</a:t>
            </a:r>
            <a:r>
              <a:rPr lang="en-US" altLang="en-US" sz="2800"/>
              <a:t>f-</a:t>
            </a:r>
            <a:r>
              <a:rPr lang="en-US" altLang="en-US" sz="2800" b="1"/>
              <a:t>R</a:t>
            </a:r>
            <a:r>
              <a:rPr lang="en-US" altLang="en-US" sz="2800"/>
              <a:t>egistration</a:t>
            </a:r>
          </a:p>
        </p:txBody>
      </p:sp>
      <p:sp>
        <p:nvSpPr>
          <p:cNvPr id="60427" name="TextBox 22">
            <a:extLst>
              <a:ext uri="{FF2B5EF4-FFF2-40B4-BE49-F238E27FC236}">
                <a16:creationId xmlns:a16="http://schemas.microsoft.com/office/drawing/2014/main" id="{31D90898-7357-304D-BFF9-563E5D8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5589588"/>
            <a:ext cx="1987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27F6E-8CB3-E346-8EB0-73847CB92FDE}"/>
              </a:ext>
            </a:extLst>
          </p:cNvPr>
          <p:cNvCxnSpPr/>
          <p:nvPr/>
        </p:nvCxnSpPr>
        <p:spPr>
          <a:xfrm flipH="1">
            <a:off x="8685213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F067DB-B501-B948-AF1A-F653D4E3D714}"/>
              </a:ext>
            </a:extLst>
          </p:cNvPr>
          <p:cNvCxnSpPr/>
          <p:nvPr/>
        </p:nvCxnSpPr>
        <p:spPr>
          <a:xfrm flipH="1">
            <a:off x="457200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BE0AEA-F984-8E4B-99A3-7D7442D9549A}"/>
              </a:ext>
            </a:extLst>
          </p:cNvPr>
          <p:cNvCxnSpPr>
            <a:stCxn id="60427" idx="3"/>
          </p:cNvCxnSpPr>
          <p:nvPr/>
        </p:nvCxnSpPr>
        <p:spPr>
          <a:xfrm>
            <a:off x="5565775" y="5881688"/>
            <a:ext cx="311943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4BA7A-285A-BA46-88EA-EBE3960A67E8}"/>
              </a:ext>
            </a:extLst>
          </p:cNvPr>
          <p:cNvCxnSpPr>
            <a:stCxn id="60427" idx="1"/>
          </p:cNvCxnSpPr>
          <p:nvPr/>
        </p:nvCxnSpPr>
        <p:spPr>
          <a:xfrm flipH="1" flipV="1">
            <a:off x="457200" y="5872163"/>
            <a:ext cx="3121025" cy="9525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7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097-C50C-8D49-A1E5-B14C9C8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Profile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E863-1311-2244-A2F0-81D25F8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registration event</a:t>
            </a:r>
          </a:p>
          <a:p>
            <a:pPr lvl="1">
              <a:defRPr/>
            </a:pPr>
            <a:r>
              <a:rPr lang="en-US" dirty="0"/>
              <a:t>Registrar, </a:t>
            </a:r>
            <a:r>
              <a:rPr lang="en-US" dirty="0" err="1"/>
              <a:t>nameserver</a:t>
            </a:r>
            <a:r>
              <a:rPr lang="en-US" dirty="0"/>
              <a:t>, character tri-grams,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CAFEA-F286-8149-ADC9-CCF8C734F7EC}"/>
              </a:ext>
            </a:extLst>
          </p:cNvPr>
          <p:cNvSpPr txBox="1"/>
          <p:nvPr/>
        </p:nvSpPr>
        <p:spPr>
          <a:xfrm>
            <a:off x="3925888" y="4200525"/>
            <a:ext cx="1185862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4" name="TextBox 4">
            <a:extLst>
              <a:ext uri="{FF2B5EF4-FFF2-40B4-BE49-F238E27FC236}">
                <a16:creationId xmlns:a16="http://schemas.microsoft.com/office/drawing/2014/main" id="{E5405E1F-8206-CC45-B1FD-6AB5369F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200525"/>
            <a:ext cx="1403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</a:t>
            </a:r>
            <a:r>
              <a:rPr lang="en-US" altLang="en-US" sz="2800" b="1">
                <a:solidFill>
                  <a:srgbClr val="953735"/>
                </a:solidFill>
              </a:rPr>
              <a:t>H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61445" name="TextBox 9">
            <a:extLst>
              <a:ext uri="{FF2B5EF4-FFF2-40B4-BE49-F238E27FC236}">
                <a16:creationId xmlns:a16="http://schemas.microsoft.com/office/drawing/2014/main" id="{65B5D906-D8AF-774F-944B-BD4EDAC9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200525"/>
            <a:ext cx="158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8663A-CDF6-AA47-9F30-2511A4DAD5CF}"/>
              </a:ext>
            </a:extLst>
          </p:cNvPr>
          <p:cNvSpPr txBox="1"/>
          <p:nvPr/>
        </p:nvSpPr>
        <p:spPr>
          <a:xfrm>
            <a:off x="3925888" y="4919663"/>
            <a:ext cx="1403350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ACBA07A0-FBA9-B145-8E44-C9668AFE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919663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abcdef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F6F7082A-BC0F-9F47-8969-002DD74C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919663"/>
            <a:ext cx="151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Deletion:</a:t>
            </a:r>
          </a:p>
        </p:txBody>
      </p:sp>
      <p:sp>
        <p:nvSpPr>
          <p:cNvPr id="61449" name="TextBox 7">
            <a:extLst>
              <a:ext uri="{FF2B5EF4-FFF2-40B4-BE49-F238E27FC236}">
                <a16:creationId xmlns:a16="http://schemas.microsoft.com/office/drawing/2014/main" id="{BC5528DB-6B0E-784C-BF8A-EDF89B6A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646738"/>
            <a:ext cx="1223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7F7F7F"/>
                </a:solidFill>
              </a:rPr>
              <a:t>ab</a:t>
            </a:r>
            <a:r>
              <a:rPr lang="en-US" altLang="en-US" sz="2800" b="1">
                <a:solidFill>
                  <a:srgbClr val="953735"/>
                </a:solidFill>
              </a:rPr>
              <a:t>C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93517-7FF9-4C4E-8E77-ACF2CFEABC0F}"/>
              </a:ext>
            </a:extLst>
          </p:cNvPr>
          <p:cNvSpPr txBox="1"/>
          <p:nvPr/>
        </p:nvSpPr>
        <p:spPr>
          <a:xfrm>
            <a:off x="6346825" y="5646738"/>
            <a:ext cx="1249363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51" name="TextBox 11">
            <a:extLst>
              <a:ext uri="{FF2B5EF4-FFF2-40B4-BE49-F238E27FC236}">
                <a16:creationId xmlns:a16="http://schemas.microsoft.com/office/drawing/2014/main" id="{051DA3A7-A036-7A48-965F-EDB2E1E8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646738"/>
            <a:ext cx="205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B6CBF-BF30-5F49-AF55-43A92FC5C3DC}"/>
              </a:ext>
            </a:extLst>
          </p:cNvPr>
          <p:cNvCxnSpPr>
            <a:stCxn id="4" idx="3"/>
            <a:endCxn id="61444" idx="1"/>
          </p:cNvCxnSpPr>
          <p:nvPr/>
        </p:nvCxnSpPr>
        <p:spPr>
          <a:xfrm>
            <a:off x="5111750" y="4462463"/>
            <a:ext cx="1081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620B-7684-5840-9DB5-3A5E76C3B46B}"/>
              </a:ext>
            </a:extLst>
          </p:cNvPr>
          <p:cNvCxnSpPr>
            <a:stCxn id="6" idx="3"/>
            <a:endCxn id="61447" idx="1"/>
          </p:cNvCxnSpPr>
          <p:nvPr/>
        </p:nvCxnSpPr>
        <p:spPr>
          <a:xfrm>
            <a:off x="5329238" y="5181600"/>
            <a:ext cx="108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20E34-DD1D-B444-A908-7261E8D355DB}"/>
              </a:ext>
            </a:extLst>
          </p:cNvPr>
          <p:cNvCxnSpPr>
            <a:stCxn id="61449" idx="3"/>
            <a:endCxn id="9" idx="1"/>
          </p:cNvCxnSpPr>
          <p:nvPr/>
        </p:nvCxnSpPr>
        <p:spPr>
          <a:xfrm>
            <a:off x="5149850" y="5908675"/>
            <a:ext cx="1196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2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0E-9D22-E645-913A-2023B33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Registration History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269-A325-6D4C-9EB7-2A2DB08D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previous registration</a:t>
            </a:r>
          </a:p>
          <a:p>
            <a:pPr lvl="1">
              <a:defRPr/>
            </a:pPr>
            <a:r>
              <a:rPr lang="en-US" dirty="0"/>
              <a:t>Previous registrar, re-registration latency,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Separate reuse into drop-catch and retread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756-2345-6F45-9BB1-011BA0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Batch Correlation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762-6C71-6542-AD3C-383EAF73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from registrations in same time interval</a:t>
            </a:r>
          </a:p>
          <a:p>
            <a:pPr lvl="1">
              <a:defRPr/>
            </a:pPr>
            <a:r>
              <a:rPr lang="en-US" dirty="0"/>
              <a:t>batch size, rate and types of reuse, etc.</a:t>
            </a:r>
          </a:p>
          <a:p>
            <a:pPr>
              <a:defRPr/>
            </a:pPr>
            <a:r>
              <a:rPr lang="en-US" dirty="0"/>
              <a:t>Name cohesiveness using edit distance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3837045-2E4E-C74B-87CA-6B429CA2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948113"/>
            <a:ext cx="1403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Cohesive</a:t>
            </a:r>
          </a:p>
        </p:txBody>
      </p:sp>
      <p:sp>
        <p:nvSpPr>
          <p:cNvPr id="63492" name="TextBox 6">
            <a:extLst>
              <a:ext uri="{FF2B5EF4-FFF2-40B4-BE49-F238E27FC236}">
                <a16:creationId xmlns:a16="http://schemas.microsoft.com/office/drawing/2014/main" id="{A20D4552-4A35-544A-AFC0-B253A732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4760913"/>
            <a:ext cx="17557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A0CD7-C51A-5945-AF39-2D064AE0A4DE}"/>
              </a:ext>
            </a:extLst>
          </p:cNvPr>
          <p:cNvCxnSpPr>
            <a:stCxn id="63491" idx="3"/>
          </p:cNvCxnSpPr>
          <p:nvPr/>
        </p:nvCxnSpPr>
        <p:spPr>
          <a:xfrm>
            <a:off x="2862263" y="41941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86F5B-C983-7047-845C-C5130E6E91CA}"/>
              </a:ext>
            </a:extLst>
          </p:cNvPr>
          <p:cNvCxnSpPr>
            <a:stCxn id="63492" idx="3"/>
          </p:cNvCxnSpPr>
          <p:nvPr/>
        </p:nvCxnSpPr>
        <p:spPr>
          <a:xfrm>
            <a:off x="2862263" y="50069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F8DCAD-C86F-DB48-A54D-8F4E3269C9CE}"/>
              </a:ext>
            </a:extLst>
          </p:cNvPr>
          <p:cNvGraphicFramePr>
            <a:graphicFrameLocks noGrp="1"/>
          </p:cNvGraphicFramePr>
          <p:nvPr/>
        </p:nvGraphicFramePr>
        <p:xfrm>
          <a:off x="3925888" y="3533775"/>
          <a:ext cx="351472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Registration Batch</a:t>
                      </a:r>
                    </a:p>
                  </a:txBody>
                  <a:tcPr marL="91468" marR="91468" marT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11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Network Performance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77161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8D25C9-F1BA-4646-9A2A-EFF110BB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96</a:t>
            </a:fld>
            <a:endParaRPr lang="en-US" altLang="en-US" sz="14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CA1A9CC-AEE9-8C4A-85D7-F3B33FDE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Network Configuration: Ad Hoc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23C3B96-FA93-7847-BA6B-308EF2526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257800"/>
            <a:ext cx="8229600" cy="944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/>
              <a:t>Problems cause downtime</a:t>
            </a:r>
          </a:p>
          <a:p>
            <a:pPr>
              <a:lnSpc>
                <a:spcPct val="90000"/>
              </a:lnSpc>
              <a:defRPr/>
            </a:pPr>
            <a:r>
              <a:rPr lang="en-US"/>
              <a:t>Problems often not immediately apparent</a:t>
            </a:r>
          </a:p>
        </p:txBody>
      </p:sp>
      <p:pic>
        <p:nvPicPr>
          <p:cNvPr id="37892" name="Picture 7" descr="MCj00787110000[1]">
            <a:extLst>
              <a:ext uri="{FF2B5EF4-FFF2-40B4-BE49-F238E27FC236}">
                <a16:creationId xmlns:a16="http://schemas.microsoft.com/office/drawing/2014/main" id="{16FCA568-CB1F-2A44-AE49-E53391AC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3688"/>
            <a:ext cx="65405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Cloud">
            <a:extLst>
              <a:ext uri="{FF2B5EF4-FFF2-40B4-BE49-F238E27FC236}">
                <a16:creationId xmlns:a16="http://schemas.microsoft.com/office/drawing/2014/main" id="{C92C0106-4005-1D4C-BCBC-9E99E6077D1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17907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7894" name="Group 19">
            <a:extLst>
              <a:ext uri="{FF2B5EF4-FFF2-40B4-BE49-F238E27FC236}">
                <a16:creationId xmlns:a16="http://schemas.microsoft.com/office/drawing/2014/main" id="{C5B7B4CC-A772-8446-9ED0-1C418E974DF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09800"/>
            <a:ext cx="3962400" cy="1981200"/>
            <a:chOff x="1392" y="1056"/>
            <a:chExt cx="3216" cy="1683"/>
          </a:xfrm>
        </p:grpSpPr>
        <p:sp>
          <p:nvSpPr>
            <p:cNvPr id="12308" name="Cloud">
              <a:extLst>
                <a:ext uri="{FF2B5EF4-FFF2-40B4-BE49-F238E27FC236}">
                  <a16:creationId xmlns:a16="http://schemas.microsoft.com/office/drawing/2014/main" id="{9F974CB7-ED8A-AC46-8840-7E573EB3456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92" y="1056"/>
              <a:ext cx="3216" cy="1683"/>
            </a:xfrm>
            <a:custGeom>
              <a:avLst/>
              <a:gdLst>
                <a:gd name="T0" fmla="*/ 10 w 21600"/>
                <a:gd name="T1" fmla="*/ 842 h 21600"/>
                <a:gd name="T2" fmla="*/ 1608 w 21600"/>
                <a:gd name="T3" fmla="*/ 1681 h 21600"/>
                <a:gd name="T4" fmla="*/ 3213 w 21600"/>
                <a:gd name="T5" fmla="*/ 842 h 21600"/>
                <a:gd name="T6" fmla="*/ 1608 w 21600"/>
                <a:gd name="T7" fmla="*/ 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0 h 21600"/>
                <a:gd name="T14" fmla="*/ 17087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Oval 21">
              <a:extLst>
                <a:ext uri="{FF2B5EF4-FFF2-40B4-BE49-F238E27FC236}">
                  <a16:creationId xmlns:a16="http://schemas.microsoft.com/office/drawing/2014/main" id="{6B6FAA85-91DC-5F41-88A2-9CA46375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112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8E7766CB-3406-344A-94BE-364A5457C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63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1" name="Line 23">
              <a:extLst>
                <a:ext uri="{FF2B5EF4-FFF2-40B4-BE49-F238E27FC236}">
                  <a16:creationId xmlns:a16="http://schemas.microsoft.com/office/drawing/2014/main" id="{392BD52B-31E4-E041-902C-51662BF36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2" name="Line 24">
              <a:extLst>
                <a:ext uri="{FF2B5EF4-FFF2-40B4-BE49-F238E27FC236}">
                  <a16:creationId xmlns:a16="http://schemas.microsoft.com/office/drawing/2014/main" id="{65EC1837-DB28-0E45-BFD0-FFB17CE21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A9C5AC60-5417-2E48-849E-53225D39A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872"/>
              <a:ext cx="817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4" name="Line 26">
              <a:extLst>
                <a:ext uri="{FF2B5EF4-FFF2-40B4-BE49-F238E27FC236}">
                  <a16:creationId xmlns:a16="http://schemas.microsoft.com/office/drawing/2014/main" id="{38B29B75-967E-CF4F-A754-8417A4E4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1680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5" name="Oval 27">
              <a:extLst>
                <a:ext uri="{FF2B5EF4-FFF2-40B4-BE49-F238E27FC236}">
                  <a16:creationId xmlns:a16="http://schemas.microsoft.com/office/drawing/2014/main" id="{3C8A65E4-4A1B-C449-BF8F-7AC08E37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286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6" name="Line 28">
              <a:extLst>
                <a:ext uri="{FF2B5EF4-FFF2-40B4-BE49-F238E27FC236}">
                  <a16:creationId xmlns:a16="http://schemas.microsoft.com/office/drawing/2014/main" id="{1C0040F0-64BA-4248-91E5-B5223BF9C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585"/>
              <a:ext cx="817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id="{A76047E1-2149-D446-B67A-7E4C15DEB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728"/>
              <a:ext cx="0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714D0BDD-B183-F14A-A33D-8C5449F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9" name="Oval 31">
              <a:extLst>
                <a:ext uri="{FF2B5EF4-FFF2-40B4-BE49-F238E27FC236}">
                  <a16:creationId xmlns:a16="http://schemas.microsoft.com/office/drawing/2014/main" id="{33AF603A-5828-6643-A9DF-C38FED1F4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320" name="Line 32">
            <a:extLst>
              <a:ext uri="{FF2B5EF4-FFF2-40B4-BE49-F238E27FC236}">
                <a16:creationId xmlns:a16="http://schemas.microsoft.com/office/drawing/2014/main" id="{1372B859-B751-A946-94B3-1BFBDE2DE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228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C7D21C8E-9F98-0A4E-93BE-ABF7F632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2" name="Cloud">
            <a:extLst>
              <a:ext uri="{FF2B5EF4-FFF2-40B4-BE49-F238E27FC236}">
                <a16:creationId xmlns:a16="http://schemas.microsoft.com/office/drawing/2014/main" id="{8246CA7C-A376-6C4A-86CB-249E2107DA3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32766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324" name="AutoShape 36">
            <a:extLst>
              <a:ext uri="{FF2B5EF4-FFF2-40B4-BE49-F238E27FC236}">
                <a16:creationId xmlns:a16="http://schemas.microsoft.com/office/drawing/2014/main" id="{48E9E09A-011C-3448-B8CD-0C7D2E61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3500"/>
            <a:ext cx="4038600" cy="1028700"/>
          </a:xfrm>
          <a:prstGeom prst="cloudCallout">
            <a:avLst>
              <a:gd name="adj1" fmla="val -46815"/>
              <a:gd name="adj2" fmla="val 106329"/>
            </a:avLst>
          </a:prstGeom>
          <a:solidFill>
            <a:srgbClr val="F9F7A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/>
              <a:t>What happens if I tweak this policy…?</a:t>
            </a:r>
          </a:p>
          <a:p>
            <a:pPr eaLnBrk="1" hangingPunct="1"/>
            <a:endParaRPr lang="en-US" altLang="en-US" sz="2000" b="1"/>
          </a:p>
        </p:txBody>
      </p:sp>
      <p:sp>
        <p:nvSpPr>
          <p:cNvPr id="12325" name="AutoShape 37">
            <a:extLst>
              <a:ext uri="{FF2B5EF4-FFF2-40B4-BE49-F238E27FC236}">
                <a16:creationId xmlns:a16="http://schemas.microsoft.com/office/drawing/2014/main" id="{BD917484-E9EE-2145-8C6D-F9D92579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457200" cy="381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641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C87-32B0-E348-9460-DCFFD2C1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 If”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894A-562A-6845-9ABC-BA3B0398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97</a:t>
            </a:fld>
            <a:endParaRPr lang="en-US" altLang="en-US" sz="1400"/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830E3654-4A0F-2A4E-969A-F7115AD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92238"/>
            <a:ext cx="80835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1873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FA3A-19C7-E241-A83B-A6601B9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“What-If”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A433-EEC3-B247-A976-46A52774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98</a:t>
            </a:fld>
            <a:endParaRPr lang="en-US" altLang="en-US" sz="140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A3F9E9B7-00C3-094B-A09C-923A1E6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7136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E4FE1-AD98-7C46-B630-735774F5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5516563"/>
            <a:ext cx="8434387" cy="1257300"/>
          </a:xfrm>
          <a:solidFill>
            <a:srgbClr val="BBE0E3"/>
          </a:solidFill>
        </p:spPr>
        <p:txBody>
          <a:bodyPr>
            <a:normAutofit fontScale="92500"/>
          </a:bodyPr>
          <a:lstStyle/>
          <a:p>
            <a:pPr marL="537534">
              <a:defRPr/>
            </a:pPr>
            <a:r>
              <a:rPr lang="en-US" dirty="0"/>
              <a:t>No accurate models for response time </a:t>
            </a:r>
          </a:p>
          <a:p>
            <a:pPr marL="537534">
              <a:defRPr/>
            </a:pPr>
            <a:r>
              <a:rPr lang="en-US" dirty="0"/>
              <a:t>No easy way to specify or evaluate the scenarios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9996-34B0-E64F-A259-DB32062E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F79D-0F60-8C44-9519-C441C455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CAFA1-E65D-FB44-BA2F-6A25A217E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99</a:t>
            </a:fld>
            <a:endParaRPr lang="en-US" altLang="en-US" sz="1400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DD89EC5-A0D1-CD46-851F-D676F73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87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35107</TotalTime>
  <Words>4527</Words>
  <Application>Microsoft Macintosh PowerPoint</Application>
  <PresentationFormat>On-screen Show (4:3)</PresentationFormat>
  <Paragraphs>1093</Paragraphs>
  <Slides>142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3" baseType="lpstr">
      <vt:lpstr>Arial</vt:lpstr>
      <vt:lpstr>Bitter</vt:lpstr>
      <vt:lpstr>Calibri</vt:lpstr>
      <vt:lpstr>Consolas</vt:lpstr>
      <vt:lpstr>Courier</vt:lpstr>
      <vt:lpstr>Droid Sans</vt:lpstr>
      <vt:lpstr>Syncopate</vt:lpstr>
      <vt:lpstr>Times New Roman</vt:lpstr>
      <vt:lpstr>Wingdings</vt:lpstr>
      <vt:lpstr>ghani uofc template</vt:lpstr>
      <vt:lpstr>Equation</vt:lpstr>
      <vt:lpstr>Machine Learning for Networking</vt:lpstr>
      <vt:lpstr>Part 1: Machine Learning 101</vt:lpstr>
      <vt:lpstr>Recommended Books</vt:lpstr>
      <vt:lpstr>Online Resources </vt:lpstr>
      <vt:lpstr>How does ML fit in with other data analysis methods?</vt:lpstr>
      <vt:lpstr>What do you need to learn?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</vt:lpstr>
      <vt:lpstr>Machine Learning Pipeline</vt:lpstr>
      <vt:lpstr>ML Process</vt:lpstr>
      <vt:lpstr>Types of Learning</vt:lpstr>
      <vt:lpstr>Unsupervised Learning</vt:lpstr>
      <vt:lpstr>Supervised learning framework</vt:lpstr>
      <vt:lpstr>Supervised learning framework</vt:lpstr>
      <vt:lpstr>How to solve a supervised learning problem</vt:lpstr>
      <vt:lpstr>Modeling/Learning Steps</vt:lpstr>
      <vt:lpstr>Modeling/Learning Steps</vt:lpstr>
      <vt:lpstr>Supervised Learning Methods</vt:lpstr>
      <vt:lpstr>Things you want to know about a method</vt:lpstr>
      <vt:lpstr>Some dimensions to compare supervised learning methods</vt:lpstr>
      <vt:lpstr>Logistic Regression</vt:lpstr>
      <vt:lpstr>Logistic Regression</vt:lpstr>
      <vt:lpstr>1-Dimensional Decision Boundary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K-NN: Problems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Pros and Cons</vt:lpstr>
      <vt:lpstr>Questions to think about</vt:lpstr>
      <vt:lpstr>Factors to consider</vt:lpstr>
      <vt:lpstr>Complexity</vt:lpstr>
      <vt:lpstr>Overfitting</vt:lpstr>
      <vt:lpstr>Interpretability</vt:lpstr>
      <vt:lpstr>Time</vt:lpstr>
      <vt:lpstr>Classifier Comparisons</vt:lpstr>
      <vt:lpstr>Unsupervised Learning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Stopping/convergence criterion </vt:lpstr>
      <vt:lpstr>Part 2: Machine Learning for Networking</vt:lpstr>
      <vt:lpstr> Network Management: Measure, Model, Control</vt:lpstr>
      <vt:lpstr>Predictive Analytics for  Network 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  <vt:lpstr>Predictive Analytics for Network Performance Management</vt:lpstr>
      <vt:lpstr>Network Configuration: Ad Hoc</vt:lpstr>
      <vt:lpstr>Example “What If” Scenario</vt:lpstr>
      <vt:lpstr>Example “What-If” Scenario</vt:lpstr>
      <vt:lpstr>Example: “Draining” a Data Center</vt:lpstr>
      <vt:lpstr>What-If Scenario Evaluation</vt:lpstr>
      <vt:lpstr>Example What-If Specification</vt:lpstr>
      <vt:lpstr>Learning Causal Structure</vt:lpstr>
      <vt:lpstr>Guiding Transformation</vt:lpstr>
      <vt:lpstr>Response-Time Prediction</vt:lpstr>
      <vt:lpstr>Draining a Data Center: Evaluation</vt:lpstr>
      <vt:lpstr>Predictive Analytics:  Looking Ahead</vt:lpstr>
      <vt:lpstr>Forensics</vt:lpstr>
      <vt:lpstr>Forensics: Challenges and Opportunities</vt:lpstr>
      <vt:lpstr>Application-Layer DoS</vt:lpstr>
      <vt:lpstr>Application-Layer DoS Detection</vt:lpstr>
      <vt:lpstr>Exfiltration and Insider Threats</vt:lpstr>
      <vt:lpstr>Exfiltration and Insider Threats</vt:lpstr>
      <vt:lpstr>Automating Access Control Lists</vt:lpstr>
      <vt:lpstr>Automating Access Control Lists</vt:lpstr>
      <vt:lpstr>ML for Networking: Summary</vt:lpstr>
      <vt:lpstr>Measuring Control of Online Speech</vt:lpstr>
      <vt:lpstr>PowerPoint Presentation</vt:lpstr>
      <vt:lpstr>Encore: Measure Using Web Browsers</vt:lpstr>
      <vt:lpstr>How Encore Works</vt:lpstr>
      <vt:lpstr>Same-Origin Policy</vt:lpstr>
      <vt:lpstr>Encore Doesn’t Need to Read Data</vt:lpstr>
      <vt:lpstr>Ways to Censor Twitter</vt:lpstr>
      <vt:lpstr>Inferring  Censorship</vt:lpstr>
      <vt:lpstr>Evaluating Encore</vt:lpstr>
      <vt:lpstr>Evaluating Encore</vt:lpstr>
      <vt:lpstr>Encore: Deployment</vt:lpstr>
      <vt:lpstr>What Did We Measure?</vt:lpstr>
      <vt:lpstr>Web Censorship Testbed</vt:lpstr>
      <vt:lpstr>Controlled Testbed Experiments</vt:lpstr>
      <vt:lpstr>Case Study with Real Sites</vt:lpstr>
      <vt:lpstr>Augur Key Observation:  IP ID Increment </vt:lpstr>
      <vt:lpstr>Augur Requirements</vt:lpstr>
      <vt:lpstr>No Blocking</vt:lpstr>
      <vt:lpstr>Reflector-to-Site Blocked</vt:lpstr>
      <vt:lpstr>Reflector-to-Site Blocked</vt:lpstr>
      <vt:lpstr>Summary: Behavior Under Blocking</vt:lpstr>
      <vt:lpstr>Statistical Detection:  Max Likelihood</vt:lpstr>
      <vt:lpstr>PowerPoint Presentation</vt:lpstr>
      <vt:lpstr>DNS Overview:  Mapping Names to Addresses</vt:lpstr>
      <vt:lpstr>Detecting DNS Manipulation</vt:lpstr>
      <vt:lpstr>Consistency Metrics</vt:lpstr>
      <vt:lpstr>Manipulation of Domains  within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Nick Feamster</cp:lastModifiedBy>
  <cp:revision>168</cp:revision>
  <dcterms:created xsi:type="dcterms:W3CDTF">2013-08-06T06:32:01Z</dcterms:created>
  <dcterms:modified xsi:type="dcterms:W3CDTF">2019-08-17T01:27:10Z</dcterms:modified>
</cp:coreProperties>
</file>